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49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51.png"/><Relationship Id="rId6" Type="http://schemas.openxmlformats.org/officeDocument/2006/relationships/image" Target="../media/image6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jpg"/><Relationship Id="rId3" Type="http://schemas.openxmlformats.org/officeDocument/2006/relationships/image" Target="../media/image100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jpg"/><Relationship Id="rId5" Type="http://schemas.openxmlformats.org/officeDocument/2006/relationships/image" Target="../media/image115.pn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jpg"/><Relationship Id="rId3" Type="http://schemas.openxmlformats.org/officeDocument/2006/relationships/image" Target="../media/image117.png"/><Relationship Id="rId4" Type="http://schemas.openxmlformats.org/officeDocument/2006/relationships/image" Target="../media/image1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0116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>
                <a:solidFill>
                  <a:srgbClr val="111114"/>
                </a:solidFill>
                <a:latin typeface="Hiragino Sans"/>
              </a:rPr>
              <a:t>新規性／機能性がある商品のサービスマーク、ロゴ、アイコン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30175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Markeria — Functional Marks Reference Catalog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3657600"/>
            <a:ext cx="11423599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>
                <a:solidFill>
                  <a:srgbClr val="6B6B73"/>
                </a:solidFill>
                <a:latin typeface="Hiragino Sans"/>
              </a:rPr>
              <a:t>8ジャンル × 50件 = 400件 / 温度関連は ● で表示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6400800"/>
            <a:ext cx="11423599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00" b="0">
                <a:solidFill>
                  <a:srgbClr val="6B6B73"/>
                </a:solidFill>
                <a:latin typeface="Hiragino Sans"/>
              </a:rPr>
              <a:t>画像・URLは参照整理目的。商標・ロゴの権利は各社に帰属します。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43_Patagonia_Capil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" y="1558524"/>
            <a:ext cx="3012637" cy="590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Patagonia Capilene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化繊ベースレイヤー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44_Polartec_Power_Stret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Polartec Power Stretch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通気保温フリース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Gunze YG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機能インナー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eVent fabric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防水通気メンブレン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7_Soro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67" y="3971076"/>
            <a:ext cx="288375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Sorona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バイオストレッチ繊維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EcoCircle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リサイクルポリエステル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49_Toraysee.normaliz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" y="1487361"/>
            <a:ext cx="3012637" cy="732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Toraysee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マイクロファイバー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NanoSphere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撥水ナノ加工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02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スポーツ関連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01_Nike_Dri-F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Dri-FIT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汗処理速乾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Therma-FIT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保温ウェア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3_adidas_AEROREA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adidas AEROREADY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吸汗ドライ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04_adidas_CLIMAC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adidas CLIMACOOL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通気冷却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adidas CLIMAHEAT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保温ウェア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06_UA_HeatGe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863" y="3971076"/>
            <a:ext cx="2483620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UA HeatGear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暑熱下ドライ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07_UA_ColdG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0" y="1163868"/>
            <a:ext cx="2483620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UA ColdGear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寒冷下保温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UA Iso-Chill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接触冷感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TNF ThermoBall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化繊保温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Patagonia Regulator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温度調整中綿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Flyknit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軽量ニット構造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12_Nike_Air_Ma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Air Max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可視エアクッション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13_Nike_Zoom_A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Zoom 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反発エアクッション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4_Nike_Rea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React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反発フォーム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3_Nike_Zoom_A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ZoomX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高反発フォーム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Nike FlyEase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容易着脱機構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adidas BOOST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反発クッションフォーム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adidas Lightstrike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軽量フォーム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adidas Primeknit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ニットアッパー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UA RUSH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ミネラル赤外線反応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ASICS GEL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衝撃緩衝ゲル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ASICS FlyteFoam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軽量フォーム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ASICS FF BLAST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高反発フォーム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24_Mizuno_WA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Mizuno WAVE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波形クッション構造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Mizuno ENERZY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高反発フォーム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New Balance Fresh Foam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データ設計クッション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New Balance FuelCell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高反発推進フォーム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Saucony PWRRUN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高反発クッション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Brooks DNA LOFT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適応クッション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0_HOKA_PROF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HOKA PROFLY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二層フォーム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1_On_CloudT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On CloudTec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空洞ソール構造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On Speedboard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推進プレート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33_ALTRA_Zero_Dr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ALTRA Zero Drop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ゼロドロップ構造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Reebok PUMP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空気注入フィット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Puma NITRO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窒素注入フォーム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6_Vibram_So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Vibram Sole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高グリップソール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7_Vibram_FiveFing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Vibram FiveFingers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5本指構造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Salomon Contagrip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マルチグリップソール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39_GORE-T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GORE-TEX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防水透湿メンブレン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40_GORE-TEX_P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GORE-TEX Pro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プロ用防水透湿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1_GORE-TEX_Acti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GORE-TEX Active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軽量防水透湿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TNF FUTURELIGHT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ナノスピン防水透湿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01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ファッション・アパレル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TNF DryVent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防水透湿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Patagonia H₂No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防水基準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45_Columbia_Omni-Te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Columbia Omni-Tech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防水透湿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46_BOA_Fit_Sys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10" y="3971076"/>
            <a:ext cx="2483620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BOA Fit System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ダイヤル式フィット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7_OrthoL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OrthoLite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快適インソール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Salomon Quicklace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簡易紐システム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02  スポーツ関連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Yonex Power Cushion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衝撃吸収ソール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Wilson Triad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振動吸収システム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03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寝具・インテリア・家具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01_Serta_iComf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Serta iComfort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冷感ジェルフォーム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NITORI Nクール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接触冷感寝具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NITORI Nウォーム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吸湿発熱寝具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04_Sealy_CoolSen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85" y="3971076"/>
            <a:ext cx="1619471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Sealy CoolSense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冷感マットレス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Buffy Cloud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リサイクル布団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06_MUJI_麻ラ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553" y="3971076"/>
            <a:ext cx="2116241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MUJI 麻ラグ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通気ラグ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04_Sealy_CoolSen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85" y="1163868"/>
            <a:ext cx="1619471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Sealy ChillMax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冷感マットレス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08_Tempur-Bree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28" y="1407892"/>
            <a:ext cx="3012637" cy="891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Tempur-Breeze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冷感マットレス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9_帝人_ECO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帝人 ECOLD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冷感寝具素材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10_西川_SUYARA_Co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29" y="3971076"/>
            <a:ext cx="2835183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西川 SUYARA Cool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冷感シーツ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11_airweav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airweave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高反発寝返り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08_Tempur-Bree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4215100"/>
            <a:ext cx="3012637" cy="8917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TEMPUR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低反発体圧分散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Nishikawa 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点で支えるマットレス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4_BREATHAIR.normaliz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76" y="1163868"/>
            <a:ext cx="2450941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BREATHAIR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高反発通気クッション材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4_Sealy_CoolSen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938" y="1163868"/>
            <a:ext cx="1619471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Sealy Posturepedic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寝姿勢サポート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16_Simmons_Beautyre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Simmons Beautyrest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独立ポケットコイル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17_Sleep_Numb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Sleep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圧力調整ベッド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Casper Hybrid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多層マットレス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Purple GelFlex Grid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ジェルマトリックス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20_Hästens_Vivid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Hästens Vividus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高級ベッド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21_Beautyrest_Bl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Beautyrest Black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高級ポケットコイル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22_Bedgear_M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Bedgear M3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機能枕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08_Tempur-Breez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528" y="4215100"/>
            <a:ext cx="3012637" cy="8917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Tempur-Cloud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低反発フォーム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24_Manduka_eK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Manduka eKO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ヨガマット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25_Stearns_Foster_Est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Stearns &amp; Foster Estate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高級寝具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Herman Miller Aeron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機能オフィスチェア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27_Herman_Miller_Embo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1546474"/>
            <a:ext cx="3012637" cy="614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Herman Miller Embody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体圧分散チェア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28_Okamura_Contess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Okamura Contessa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機能チェア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28_Okamura_Contess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Okamura Sylphy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機能チェア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0_ITOKI_Spi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ITOKI Spina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機能チェア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1_Kokuyo_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Kokuyo 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360度可動チェア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32_Steelcase_Ges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Steelcase Gesture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機能チェア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33_Humanscale_Freed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Humanscale Freedom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機能チェア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34_Inada_Yu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02" y="4215100"/>
            <a:ext cx="3012637" cy="8917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Inada Yume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マッサージチェア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35_Panasonic_Real_Pr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Panasonic Real Pro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マッサージチェア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6_Fujiiryoki_CYBER-RELA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355" y="4335280"/>
            <a:ext cx="3012637" cy="6513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Fujiiryoki CYBER-RELAX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マッサージチェア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Doctor Air 3D Magic Wave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マッサージ機器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NITORI Nシールド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防汚カーテン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39_Sangetsu_CHOI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355" y="1497003"/>
            <a:ext cx="3012637" cy="7135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Sangetsu CHOICE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機能カーテン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Toso Nano Pleat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プリーツブラインド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Tachikawa Silky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横型ブラインド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42_SUMINOE_Lacosolas.norma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4481527"/>
            <a:ext cx="3012637" cy="35888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SUMINOE Lacosolas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機能カーペット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HEATTECH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吸湿発熱・保温インナー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02_AIR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528" y="1531575"/>
            <a:ext cx="3012637" cy="6443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AIRism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接触冷感・吸汗速乾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DRY-EX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超速乾・汗処理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UltraLight Down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軽量ダウン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PUFFTECH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中綿保温技術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STYLE DRY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速乾機能ライン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Toli Soft Carpet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機能床材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DAIKEN MORLIVE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機能フローリング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45_Iwata_Makura.normaliz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355" y="1529904"/>
            <a:ext cx="3012637" cy="6477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Iwata Makura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オーダー枕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46_Westin_Heavenly_B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Westin Heavenly Bed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ホテル寝具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7_Hilton_Serenity_B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Hilton Serenity Bed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ホテル寝具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48_Marriott_B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Marriott Bed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ホテル寝具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03  寝具・インテリア・家具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49_Lofty_Bedding.normaliz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51" y="1163868"/>
            <a:ext cx="2636540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Lofty Bedding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オーダー枕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50_IKEA_HYBRI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IKEA HYBRID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デュアル機能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04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家電・電子機器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Nest Learning Thermostat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学習サーモスタット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ecobee SmartSensor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温度センサー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Dyson Pure Cool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冷風空気清浄機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Dyson Hot+Cool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温冷ファンヒーター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SHARP COCORO AIR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AIエアコン制御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Panasonic エオリア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エアコン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Cooler Master CryoFuze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CPUグリス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NZXT Kraken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水冷CPUクーラー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MagSafe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磁力装着・充電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AirPlay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ワイヤレス映像音声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11_Bionic_C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10" y="3971076"/>
            <a:ext cx="1027274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Bionic Chip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Apple SoC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Ceramic Shield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スマホ強化ガラス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ProMotion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高リフレッシュレート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Intel Evo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薄型ノートPC体験認証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Intel vPro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企業PC保護管理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16_Intel_Core_Ul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Intel Core Ultra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AI対応CPU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AMD Ryzen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CPUシリーズ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AMD FreeSync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可変リフレッシュ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NVIDIA G-SYNC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可変リフレッシュ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NVIDIA DLSS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AIレンダリング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NVIDIA RTX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レイトレGPU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Snapdragon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スマホSoC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Tensor 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Google SoC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Exynos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Samsung SoC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Dolby Atmos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空間オーディオ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Dolby Vision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HDR映像規格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DTS:X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立体音響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THX Certified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音響映像認証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HDR10+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HDR映像規格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360 Reality Audio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立体音響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nanoe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微粒子イオン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Plasmacluster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イオン空気浄化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ECONAVI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センサー自動省エネ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Gorilla Glass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耐傷強化ガラス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Wi-Fi 6E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無線LAN規格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Wi-Fi 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無線LAN規格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Matter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スマートホーム標準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Thread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スマートホーム通信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USB-PD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USB給電規格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USB4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USB高速規格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Thunderbolt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高速接続規格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Qi Wireless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無線給電規格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STYLE HEAT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発熱保温ライン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BODY HOT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発熱インナー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FIBER HEAT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発熱繊維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10_COOLMA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COOLMAX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吸汗速乾繊維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11_Thermol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Thermolite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軽量保温繊維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12_PrimaLof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PrimaLoft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化繊中綿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Bose QuietComfort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ノイズキャンセル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Sony LDAC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ハイレゾBluetooth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aptX Adaptive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Bluetoothコーデック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JBL Pure Bass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低音強化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Dyson Hyperdymium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高速モーター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Dyson Cyclone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サイクロン分離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Roomba iAdapt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自動マッピング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Roborock LiDAR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レーザーマッピング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05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自動車・モビリティ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Lexus Climate Concierge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空調制御システム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Mercedes THERMOTRONIC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自動エアコン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Tesla Cabin Overheat Protection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車内過熱防止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BMW Active Air Stream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空調制御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Toyota Solar Ventilation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ソーラー換気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Hyundai Solar Roof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ソーラールーフ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Toyota Hybrid Synergy Drive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ハイブリッド技術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Toyota Safety Sense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先進安全パッケージ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Toyota T-Connect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コネクテッドサービス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Toyota E-Four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電動4WDシステム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Lexus Hybrid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ハイブリッド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Lexus Safety System+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先進安全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Honda SENSING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先進安全パッケージ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Honda e:HEV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2モーターハイブリッド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5_VT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VTEC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可変バルブエンジン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Nissan e-POWER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シリーズハイブリッド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Nissan ProPILOT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運転支援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Nissan e-4ORCE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電動4WD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19_Mazda_SKYACT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" y="1488899"/>
            <a:ext cx="3012637" cy="729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Mazda SKYACTIV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エンジン技術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Mazda i-ACTIVSENSE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先進安全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Subaru EyeSight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ステレオカメラADAS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Subaru BOXER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水平対向エンジン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Subaru Symmetrical AWD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シンメトリカル4WD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Suzuki Smart Hybrid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マイルドハイブリッド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25_Mitsubishi_S-AW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" y="1510433"/>
            <a:ext cx="3012637" cy="686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Mitsubishi S-AWC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アクティブ4WD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Tesla Autopilot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先進運転支援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Tesla FSD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Full Self-Driving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Tesla Supercharger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急速充電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BMW iDrive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インフォテイメント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BMW xDrive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4WDシステム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1_BMW_M_Perform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BMW M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高性能ライン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Mercedes 4MATIC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4WDシステム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Mercedes EQ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EVライン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Mercedes MBUX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音声UI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35_Mercedes_A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Mercedes AMG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高性能ライン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6_Audi_quatt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Audi quattro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4WDシステム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7_Audi_e-tr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Audi e-tron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EVライン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Porsche PDK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デュアルクラッチ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VW DSG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デュアルクラッチ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Volvo Pilot Assist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運転支援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Volvo Care Key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速度制限キー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Ford Co-Pilot360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運転支援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BLOCKTECH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防風・防水・透湿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4_SUPIMA_COTT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SUPIMA COTTON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超長綿素材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5_AEG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814" y="1163868"/>
            <a:ext cx="183971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AEGIS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防水透湿アウター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INAREM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完全防水素材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17_FieldC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987" y="3971076"/>
            <a:ext cx="183971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FieldCore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高機能ワークウェア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18_Find-Ou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814" y="3971076"/>
            <a:ext cx="183971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Find-Out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スポーツ機能ライン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GM Super Cruise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ハンズオフ運転支援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Hyundai SmartSense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運転支援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KIA DriveWise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運転支援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Bosch ESP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横滑り防止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ABS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アンチロックブレーキ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48_Ad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AdBlue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ディーゼル排ガス浄化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49_Brem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41" y="1163868"/>
            <a:ext cx="2452958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Brembo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高性能ブレーキ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50_RECARO_Sport_Se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RECARO Sport Seat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スポーツシート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06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日用品・化粧品・パッケージ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La Roche-Posay Thermal Water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温泉水ケア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Avène Thermal Water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温泉水スプレー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Vichy Mineralizing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温泉水ミネラル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Anessa Aqua Booster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水で強くなる日焼け止め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Allie Extra UV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日焼け止め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Biore UV Athlizm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スポーツ日焼け止め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SPF50+ PA++++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日焼け止め性能表示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Listerine COOL MINT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口腔洗浄液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Bub入浴剤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炭酸入浴剤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Bathclin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温浴入浴剤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Laneige Water Sleeping Mask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夜用保湿マスク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LION 冷えピタ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冷感シート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13_SK-II_Pit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" y="1202644"/>
            <a:ext cx="3012637" cy="1302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SK-II Pitera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発酵酵母美容液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Shiseido Ultimune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免疫美容液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La Mer Miracle Broth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海洋発酵エキス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Estée Lauder Advanced Night Repair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夜間補修美容液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Lancôme Génifique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遺伝子発現美容液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18_Olay_Regener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4225259"/>
            <a:ext cx="3012637" cy="87142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Olay Regenerist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アンチエイジング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NIVEA Q10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コエンザイムQ10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SHISEIDO HAKU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美白薬用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KOSE 雪肌精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薬用美白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POLA B.A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エイジングケア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Pantene Pro-V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ヘアケアテクノロジー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Head &amp; Shoulders ZPT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フケ対策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25_Dove_Pro-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70" y="1163868"/>
            <a:ext cx="1955701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Dove Pro-Age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エイジングケアボディ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26_Cetaphil_Gen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58" y="1163868"/>
            <a:ext cx="2759578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Cetaphil Gentle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敏感肌洗顔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Aveeno Active Naturals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オートミール配合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Eucerin AQUAporin Active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水分輸送タンパク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Vaseline Healing Jelly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スキンプロテクト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Aquaphor Healing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スキンプロテクト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Burt's Bees 100% Natural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自然派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Crest 3D White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ホワイトニング歯磨き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Sensodyne Repair &amp; Protect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知覚過敏ケア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Oral-B iO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スマート電動歯ブラシ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Philips Sonicare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音波歯ブラシ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6_Ariel_Bio_Sci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Ariel Bio Science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洗濯洗剤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Attack ZERO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洗濯洗剤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Tide PODS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カプセル洗剤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KINCHO 虫コナーズ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虫よけ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Febreze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消臭剤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Lysol Antibacterial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除菌スプレー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Method Refillable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リフィル洗剤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19_TENC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TENCEL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リヨセル繊維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20_Lenzing_Mod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28" y="1166881"/>
            <a:ext cx="3012637" cy="13737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Lenzing Modal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モダール繊維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21_Bembe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Bemberg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キュプラ再生繊維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SOLOTEX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ストレッチPET繊維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NANOFRONT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超極細繊維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24_CORDU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CORDURA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高耐久ナイロン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Mrs. Meyer's Clean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自然派洗剤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44_Seventh_Generation_Free_Cl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05" y="1163868"/>
            <a:ext cx="983883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Seventh Generation Free &amp; Clear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無添加洗剤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Kneipp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薬用入浴剤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Pelican 石鹸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石鹸ブランド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7_牛乳石鹸_カウブラン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28" y="4226111"/>
            <a:ext cx="3012637" cy="8697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牛乳石鹸 カウブランド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赤箱青箱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DHC オリーブバージンオイル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スキンケア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Drunk Elephant T.L.C.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グリコール酸セラム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The Ordinary Niacinamide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成分主義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07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食品・飲料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Kirin 氷結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フルーツ缶チューハイ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Suntory -196℃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瞬間凍結チューハイ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3_赤城乳業_ガリガリ君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54" y="1163868"/>
            <a:ext cx="1844638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赤城乳業 ガリガリ君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かき氷アイス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Morinaga アイスボックス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カップ氷菓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Coca-Cola Cold Activated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温度感知缶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06_Coors_Light_Cold_Activa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4184974"/>
            <a:ext cx="3012637" cy="9519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Coors Light Cold Activated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温度感知ラベル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Asahi スーパードライ 樽冷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氷点下サーバー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08_Häagen-Dazs_Crispy_Sandwi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28" y="1163868"/>
            <a:ext cx="2613237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Heineken Star Cold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星マーク温度感知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9_Meiji_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Meiji R-1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乳酸菌1073R-1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Yakult 1000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シロタ株1000億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iMUSE プラズマ乳酸菌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免疫機能維持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12_キリン_おいしい免疫ケア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314" y="3971076"/>
            <a:ext cx="277271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キリン おいしい免疫ケア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プラズマ乳酸菌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Coca-Cola Plus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トクホ脂肪吸収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4_Pepsi_Spe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528" y="1377766"/>
            <a:ext cx="3012637" cy="9519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Pepsi Special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トクホ脂肪吸収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Suntory 黒烏龍茶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トクホ脂肪対策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Suntory 特茶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体脂肪対策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Kao ヘルシア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茶カテキン脂肪対策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18_Otsuka_BODY_MAI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4455189"/>
            <a:ext cx="3012637" cy="4115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Otsuka BODY MAINTE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体調管理ドリンク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amino VITAL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アミノ酸補給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inゼリー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エネルギーゼリー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21_SOYJO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355" y="1454588"/>
            <a:ext cx="3012637" cy="7983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SOYJOY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大豆栄養バー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SAVAS Milk Protein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プロテインドリンク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23_Danone_OIK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28" y="4184974"/>
            <a:ext cx="3012637" cy="9519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Danone OIKOS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高タンパクヨーグルト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24_Glico_GABA_for_Sle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355" y="4070494"/>
            <a:ext cx="3012637" cy="11809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Glico GABA for Sleep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睡眠サポート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Nissin 完全メシ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栄養バランス食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BASE FOOD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完全栄養食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Calorie Mate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バランス栄養食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28_MI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92" y="3971076"/>
            <a:ext cx="2053257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MILO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鉄カルシウムビタミンD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29_POCARI_SWE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57" y="3971076"/>
            <a:ext cx="2090380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POCARI SWEAT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電解質飲料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0_AQUARI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355" y="4088570"/>
            <a:ext cx="3012637" cy="11448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AQUARIUS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スポーツ飲料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1_Red_Bu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94" y="1163868"/>
            <a:ext cx="2362653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Red Bull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エナジードリンク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32_Monster_Ener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28" y="1166881"/>
            <a:ext cx="3012637" cy="13737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Monster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エナジードリンク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Suntory ZONe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集中エナジー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Lipovitan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栄養ドリンク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35_1日分の野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840" y="3971076"/>
            <a:ext cx="1774014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1日分の野菜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緑黄色野菜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6_野菜生活1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721" y="3971076"/>
            <a:ext cx="2789903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野菜生活100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野菜果実ミックス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Morinaga BB536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ビフィズス菌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38_Meiji_L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Meiji LG21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ピロリ対応乳酸菌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Asahi Super Dry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辛口ビール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40_Kirin_Ichib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2" y="4344644"/>
            <a:ext cx="3012637" cy="6326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Kirin Ichiban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一番搾り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1_Sapporo_Black_Lab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956" y="3971076"/>
            <a:ext cx="1425782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Sapporo Black Label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生ビール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Suntory Premium Malt's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プレミアムビール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25_LYCRA.normaliz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88" y="1163868"/>
            <a:ext cx="2347064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LYCRA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ストレッチ素材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Sympatex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防水透湿メンブレン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27_Tact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79" y="1163868"/>
            <a:ext cx="1379789" cy="1379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Tactel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軽量ナイロン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28_Ultrasue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26" y="3971076"/>
            <a:ext cx="1379789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Ultrasuede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人工スエード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29_Levi_s_WaterLe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Levi's WaterLess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節水製造ジーンズ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Levi's Wellthread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サステナブル製法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43_Volv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" y="1371741"/>
            <a:ext cx="3012637" cy="964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Volvic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軟水ミネラルウォーター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44_Evi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13" y="1163868"/>
            <a:ext cx="2395467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Evian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ミネラルウォーター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45_San_Pellegri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355" y="1419943"/>
            <a:ext cx="3012637" cy="8676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San Pellegrino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炭酸ミネラルウォーター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46_Perri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479" y="3971076"/>
            <a:ext cx="2315082" cy="13797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Perrier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炭酸ミネラルウォーター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7_La_Croix_Sparkl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787" y="3971076"/>
            <a:ext cx="2716120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La Croix Sparkling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フレーバー炭酸水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48_Body_Armor_SuperDrin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355" y="4444061"/>
            <a:ext cx="3012637" cy="4338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Body Armor SuperDrink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スポーツ飲料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07  食品・飲料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Vitaminwater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ビタミン強化水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Smartwater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蒸留水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256032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>
                <a:solidFill>
                  <a:srgbClr val="6B6B73"/>
                </a:solidFill>
                <a:latin typeface="Hiragino Sans"/>
              </a:rPr>
              <a:t>08 / 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2926080"/>
            <a:ext cx="11423599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>
                <a:solidFill>
                  <a:srgbClr val="111114"/>
                </a:solidFill>
                <a:latin typeface="Hiragino Sans"/>
              </a:rPr>
              <a:t>建築資材・住宅設備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402336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>
                <a:solidFill>
                  <a:srgbClr val="6B6B73"/>
                </a:solidFill>
                <a:latin typeface="Hiragino Sans"/>
              </a:rPr>
              <a:t>50 件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1–6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1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TOTO Washlet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温水洗浄便座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TOTO ほっカラリ床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断熱浴室床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LIXIL サーモスX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高断熱サッシ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YKK AP APW330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樹脂窓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YKK AP APW430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高断熱樹脂窓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Daikin うるさら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加湿冷暖房エアコン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7–12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2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Mitsubishi 霧ヶ峰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エアコンシリーズ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Hitachi 白くまくん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エアコンシリーズ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09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AGC Sunbalance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Low-E複層ガラス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Owens Corning PINK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グラスウール断熱材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ROCKWOOL Insulation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ロックウール断熱材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Knauf Insulation</a:t>
            </a:r>
            <a:r>
              <a:rPr sz="1000" b="1">
                <a:solidFill>
                  <a:srgbClr val="2563EB"/>
                </a:solidFill>
                <a:latin typeface="Hiragino Sans"/>
              </a:rPr>
              <a:t>  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グラスウール断熱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13–18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3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TOTO ネオレスト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高機能トイレ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TOTO Hydrotect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光触媒コーティング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LIXIL INAX SATIS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薄型一体トイレ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LIXIL アレスタ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システムキッチン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Panasonic AiSEG2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スマートHEMS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Panasonic ナノイーX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空気質改善イオン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19–24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4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19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Daikin ストリーマ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空気浄化技術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20_Sharp_Plasmaclu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Sharp Plasmacluster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イオン空気清浄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Sekisui House SHEQAS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制震構造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Daiwa House xevoΣ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木造構法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Asahi Kasei Hebel Haus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ALCコンクリート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Sumitomo Forestry BF構法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ビッグフレーム構法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25–30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5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Misawa Centory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木質パネル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26_KMEW_SOLIDO.normaliz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09" y="1163868"/>
            <a:ext cx="2801076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KMEW SOLIDO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外壁サイディング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27_Nichiha_モエンエクセラー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1691592"/>
            <a:ext cx="3012637" cy="324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Nichiha モエンエクセラード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窯業系サイディング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AICA セラール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不燃化粧板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29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NSG Pilkington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板ガラス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Saint-Gobain Sekurit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建築ガラス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Kohler Numi 2.0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スマートトイレ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Grohe SmartControl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スマートシャワー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Hansgrohe AXOR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デザイン水栓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American Standard ActiClean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自己洗浄トイレ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Roca Smart Toilet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スマートトイレ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DAIKEN ハピア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フロア建材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Aica Ultra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化粧板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Sumika Bakelite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樹脂建材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39_ZEH_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355" y="1589653"/>
            <a:ext cx="3012637" cy="5282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Tostem Suvana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玄関ドア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40_BELS.norma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2" y="4447687"/>
            <a:ext cx="3012637" cy="4265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CASBEE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環境性能評価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1_CASB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259" y="3971076"/>
            <a:ext cx="627176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LEED Certified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環境建築認証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WELL Building Standard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健康建築認証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31–36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6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1_Coolibar_UPF50.normaliz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" y="1518523"/>
            <a:ext cx="3012637" cy="670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Coolibar UPF50+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UVカット衣料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CW-X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段階圧サポートタイツ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33_SKI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1576600"/>
            <a:ext cx="3012637" cy="5543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SKINS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コンプレッションウェア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34_SPANX_Power_Seri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02" y="4419960"/>
            <a:ext cx="3012637" cy="4820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SPANX Power Series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シェイプウェア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35_SmartWo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528" y="4034342"/>
            <a:ext cx="3012637" cy="12532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SmartWool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メリノウール製品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6_Lululemon_Nul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Lululemon Nulu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軽量フィットファブリック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43–48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8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5488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43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JIS Mark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日本工業規格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44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JAS Mark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日本農林規格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13140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45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F☆☆☆☆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ホルムアルデヒド低放散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46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エコマーク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環境ラベル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344314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Energy Star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省エネ認証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213140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Eco Jozu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エコ給湯器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08  建築資材・住宅設備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49–50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9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49_Eco_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11" y="1163868"/>
            <a:ext cx="68441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Eneferm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家庭用燃料電池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44314" y="1716603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画像未取得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50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Eidai Skin Floor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化粧床材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219456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2435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01  HEATTECH  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898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https://www.uniqlo.com/jp/ja/feature/heattech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5727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02  AIRism  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71907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https://seeklogo.com/vector-logo/603011/airism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9019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03  DRY-EX  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204825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https://www.uniqlo.com/us/en/men/tops/t-shirts/dry-ex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2311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04  UltraLight Down  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774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https://www.uniqlo.com/us/en/men/outerwear-and-blazers/ultra-light-down/ultra-light-down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5603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05  PUFFTECH  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7066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https://www.uniqlo.com/us/en/men/outerwear-and-blazers/ultra-light-down/pufftech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8895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06  STYLE DRY  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30358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https://www.gu-global.com/jp/ja/men/underwear/styledry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2186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07  STYLE HEAT  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649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https://www.gu-global.com/jp/ja/men/underwear/styleheat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54787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08  BODY HOT  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" y="36941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https://www.shimamura.gr.jp/shimamura/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48" y="387705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09  FIBER HEAT  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048" y="40233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https://prtimes.jp/main/html/rd/p/000000302.000066095.html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48" y="42062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10  COOLMAX  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" y="43525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https://seeklogo.com/vector-logo/585942/coolmax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45354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11  Thermolite  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048" y="46817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https://seeklogo.com/free-vector-logos/thermolite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048" y="48646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12  PrimaLoft  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" y="50109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https://primaloft.com/brandresources/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048" y="51937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13  BLOCKTECH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048" y="53400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https://www.uniqlo.com/us/en/men/sport-utility-wear/outerwear/blocktech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48" y="55229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14  SUPIMA COTTON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048" y="56692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https://seeklogo.com/free-vector-logos/supima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048" y="58521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15  AEGIS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048" y="59984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https://workman.jp/shop/brand/aegis/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48" y="61813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16  INAREM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048" y="63276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https://workman.jp/shop/g/g2300068516023/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28  Ultrasuede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https://seeklogo.com/free-vector-logos/ultrasuede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29  Levi's WaterLess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https://seeklogo.com/vector-logo/377800/levis-waterless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30  Levi's Wellthread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https://www.levi.com/US/en_US/levis-wellthread/c/levi_clothing_wellthread_us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8727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31  Coolibar UPF50+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8727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https://www.coolibar.com/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8727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32  CW-X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727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https://cw-x.com/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8727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33  SKINS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727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https://en.wikipedia.org/wiki/Skins_(sportswear)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27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34  SPANX Power Series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78727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https://en.wikipedia.org/wiki/Spanx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8727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35  SmartWool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78727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https://en.wikipedia.org/wiki/Smartwool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8727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36  Lululemon Nulu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8727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https://en.wikipedia.org/wiki/Lululemon_Athletica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8727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37  Lululemon Everlux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8727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https://en.wikipedia.org/wiki/Lululemon_Athletica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8727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38  Lululemon Luon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8727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https://en.wikipedia.org/wiki/Lululemon_Athletica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8727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39  Loro Piana Storm System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78727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https://en.wikipedia.org/wiki/Loro_Piana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8727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40  Spiber Brewed Protein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78727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https://spiber.inc/en/protein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8727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41  Pertex Shield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78727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https://seeklogo.com/free-vector-logos/pertex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8727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42  Lululemon SeaWheeze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8727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https://en.wikipedia.org/wiki/Lululemon_Athletica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78727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43  Patagonia Capilene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8727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https://en.wikipedia.org/wiki/Patagonia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727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44  Polartec Power Stretch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8727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https://seeklogo.com/free-vector-logos/polartec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05  adidas CLIMAHEAT  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06  UA HeatGear  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https://findlogovector.com/under-armour-heatgear-logo-vector-svg/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07  UA ColdGear  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https://seekvectorlogo.net/under-armour-coldgear-vector-logo-svg/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08  UA Iso-Chill  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09  TNF ThermoBall  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10  Patagonia Regulator  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11  Nike Flyknit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12  Nike Air Max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https://seeklogo.com/vector-logo/5305/airmax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13  Nike Zoom Air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48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https://seeklogo.com/vector-logo/5219/air-zoom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048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14  Nike React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48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https://seeklogo.com/vector-logo/428464/nike-react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15  Nike ZoomX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https://seeklogo.com/vector-logo/5219/air-zoom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048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16  Nike FlyEase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048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17  adidas BOOST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048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048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18  adidas Lightstrike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48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048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19  adidas Primeknit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048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048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20  UA RUSH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48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048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21  ASICS GEL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048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33  ALTRA Zero Drop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https://seeklogo.com/vector-logo/454115/altra-running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34  Reebok PUMP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https://commons.wikimedia.org/wiki/File:Reebok_pump_logo.svg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35  Puma NITRO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8727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36  Vibram Sole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8727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https://seeklogo.com/vector-logo/321580/vibram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727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37  Vibram FiveFingers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8727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https://seeklogo.com/vector-logo/182674/vibram-fivefingers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727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38  Salomon Contagrip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27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78727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39  GORE-TEX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8727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https://seeklogo.com/vector-logo/202686/gore-tex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78727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40  GORE-TEX Pro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8727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https://seeklogo.com/vector-logo/62183/gore-tex-fabrics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8727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41  GORE-TEX Active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8727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https://seeklogo.com/vector-logo/202686/gore-tex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8727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42  TNF FUTURELIGHT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8727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8727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43  TNF DryVent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8727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78727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44  Patagonia H₂No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8727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78727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45  Columbia Omni-Tech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8727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https://seeklogo.com/vector-logo/103050/omni-tech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78727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46  BOA Fit System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8727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https://getlogovector.com/boa-fit-system-logo-vector-svg/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8727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47  OrthoLite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78727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https://seeklogo.com/vector-logo/357371/ortholite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8727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48  Salomon Quicklace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727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8727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49  Yonex Power Cushion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78727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 (3)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10  西川 SUYARA Cool  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https://www.nishikawa1566.com/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11  airweave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https://seeklogo.com/vector-logo/394757/airweave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12  TEMPUR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https://en.wikipedia.org/wiki/Tempur-Pedic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13  Nishikawa 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https://www.nishikawa1566.com/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14  BREATHAIR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https://en.toyobo-mc.jp/products/breathair/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15  Sealy Posturepedic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https://en.wikipedia.org/wiki/Sealy_Corporation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16  Simmons Beautyrest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https://seeklogo.com/vector-logo/17699/beautyrest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17  Sleep Number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https://seeklogo.com/vector-logo/340319/sleep-number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18  Casper Hybrid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48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https://en.wikipedia.org/wiki/Casper_Sleep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048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19  Purple GelFlex Grid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48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https://brandfetch.com/purple.com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20  Hästens Vividus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https://seeklogo.com/vector-logo/65558/hastens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048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21  Beautyrest Black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048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https://seeklogo.com/vector-logo/503570/beautyrest-black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22  Bedgear M3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048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https://seeklogo.com/vector-logo/387223/bedgear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048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23  Tempur-Cloud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48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https://en.wikipedia.org/wiki/Tempur-Pedic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048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24  Manduka eKO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048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https://seeklogo.com/vector-logo/319395/manduka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048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25  Stearns &amp; Foster Estate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48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https://seeklogo.com/vector-logo/487559/stearns-foster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048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26  Herman Miller Aeron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048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https://en.wikipedia.org/wiki/Herman_Miller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38  NITORI Nシールド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https://commons.wikimedia.org/wiki/File:NITORI_Logo.svg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39  Sangetsu CHOICE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https://www.sangetsu.co.jp/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40  Toso Nano Pleat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https://www.toso.co.jp/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8727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41  Tachikawa Silky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8727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https://www.blind.co.jp/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727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42  SUMINOE Lacosolas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8727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https://suminoe.jp/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727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43  Toli Soft Carpet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27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https://www.toli.co.jp/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78727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44  DAIKEN MORLIVE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8727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https://www.daiken.jp/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78727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45  Iwata Makura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8727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https://iwata-online.com/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8727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46  Westin Heavenly Bed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8727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https://seeklogo.com/vector-logo/319278/westin-hotels-resorts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8727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47  Hilton Serenity Bed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8727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https://seeklogo.com/vector-logo/450798/hilton-hotels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8727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48  Marriott Bed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8727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https://seeklogo.com/vector-logo/88741/marriott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78727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49  Lofty Bedding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8727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https://lofty.co.jp/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78727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50  IKEA HYBRID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8727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https://seeklogo.com/vector-logo/70334/ikea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78727" y="5285232"/>
            <a:ext cx="5528919" cy="219456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>
                <a:solidFill>
                  <a:srgbClr val="111114"/>
                </a:solidFill>
                <a:latin typeface="Hiragino Sans"/>
              </a:rPr>
              <a:t>04  家電・電子機器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8727" y="55229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01  Nest Learning Thermostat  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8727" y="56692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https://commons.wikimedia.org/wiki/File:Dyson_logo.svg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78727" y="58521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02  ecobee SmartSensor  ●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8727" y="59984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https://commons.wikimedia.org/wiki/File:Dyson_logo.svg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727" y="61813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03  Dyson Pure Cool  ●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8727" y="63276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https://commons.wikimedia.org/wiki/File:Logo_of_the_Sharp_Corporation.svg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 (4)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15  Intel vPro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https://commons.wikimedia.org/wiki/File:Intel_vPro_(logo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16  Intel Core Ultra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https://commons.wikimedia.org/wiki/File:Intel-Core-Ultra-7-Badge-2023.png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17  AMD Ryzen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https://commons.wikimedia.org/wiki/File:AMD_Ryzen_logo.svg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18  AMD FreeSync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https://commons.wikimedia.org/wiki/File:AMD_FreeSync_logo_2024.svg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19  NVIDIA G-SYNC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https://commons.wikimedia.org/wiki/File:NVIDIA_logo.svg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20  NVIDIA DLSS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https://commons.wikimedia.org/wiki/File:NVIDIA_logo.svg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21  NVIDIA RTX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https://commons.wikimedia.org/wiki/File:RTX_30_series_logo_with_slogan.svg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22  Snapdragon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https://commons.wikimedia.org/wiki/File:Snapdragon_Logo.svg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23  Tensor 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48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https://commons.wikimedia.org/wiki/File:Google_Tensor_GS101.svg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048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24  Exynos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48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https://commons.wikimedia.org/wiki/File:Exynos_Logo.svg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25  Dolby Atmos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https://commons.wikimedia.org/wiki/File:Dolby_Atmos_(logo).svg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048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26  Dolby Vision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048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https://commons.wikimedia.org/wiki/File:Dolby_Vision_2021_logo.svg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27  DTS:X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048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https://commons.wikimedia.org/wiki/File:DTS_logo.svg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048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28  THX Certified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48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https://commons.wikimedia.org/wiki/File:THX_logo.svg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048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29  HDR10+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048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https://commons.wikimedia.org/wiki/File:HDR10+_Logo.svg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048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30  360 Reality Audio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48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https://commons.wikimedia.org/wiki/File:Sony_logo.svg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048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31  nanoe 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048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https://commons.wikimedia.org/wiki/File:Panasonic_logo_(Blue).svg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43  Bose QuietComfort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https://commons.wikimedia.org/wiki/File:Bose_logo.svg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44  Sony LDAC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https://en.wikipedia.org/wiki/LDAC_(codec)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45  aptX Adaptive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https://en.wikipedia.org/wiki/AptX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8727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46  JBL Pure Bass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8727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https://commons.wikimedia.org/wiki/File:JBL_logo.svg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727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47  Dyson Hyperdymium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8727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https://commons.wikimedia.org/wiki/File:Dyson_logo.svg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727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48  Dyson Cyclone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27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https://commons.wikimedia.org/wiki/File:Dyson_logo.svg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78727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49  Roomba iAdapt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8727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https://commons.wikimedia.org/wiki/File:IRobot_Logo.svg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78727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50  Roborock LiDAR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8727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https://commons.wikimedia.org/wiki/File:LG_logo_(2023).svg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8727" y="3639312"/>
            <a:ext cx="5528919" cy="219456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>
                <a:solidFill>
                  <a:srgbClr val="111114"/>
                </a:solidFill>
                <a:latin typeface="Hiragino Sans"/>
              </a:rPr>
              <a:t>05  自動車・モビリティ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8727" y="387705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01  Lexus Climate Concierge  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8727" y="40233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8727" y="42062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02  Mercedes THERMOTRONIC  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8727" y="43525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8727" y="45354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03  Tesla Cabin Overheat Protection  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78727" y="46817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8727" y="48646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04  BMW Active Air Stream  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78727" y="50109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8727" y="51937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05  Toyota Solar Ventilation  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78727" y="53400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8727" y="55229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06  Hyundai Solar Roof  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8727" y="56692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78727" y="58521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07  Toyota Hybrid Synergy Drive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8727" y="59984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https://commons.wikimedia.org/wiki/File:Hybrid_Synergy_Drive_Logo.jpg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727" y="61813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08  Toyota Safety Sense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8727" y="63276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 (5)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20  Mazda i-ACTIVSENSE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21  Subaru EyeSight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22  Subaru BOXER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23  Subaru Symmetrical AWD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https://commons.wikimedia.org/wiki/File:Subaru_XV_Symmetrical_AWD_logo.JPG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24  Suzuki Smart Hybrid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25  Mitsubishi S-AWC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https://en.wikipedia.org/wiki/Mitsubishi_S-AWC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26  Tesla Autopilot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27  Tesla FSD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28  Tesla Supercharger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48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https://commons.wikimedia.org/wiki/File:Tesla_supercharger_circle_red.svg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048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29  BMW iDrive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48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30  BMW xDrive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048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31  BMW M Performance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048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https://seeklogo.com/vector-logo/319826/bmw-m-performance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32  Mercedes 4MATIC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048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048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33  Mercedes EQ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48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https://commons.wikimedia.org/wiki/File:Mercedes-Benz_EQ_logo.svg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048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34  Mercedes MBUX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048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（未取得）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048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35  Mercedes AMG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48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https://seeklogo.com/vector-logo/8248/amg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048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36  Audi quattro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048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https://seeklogo.com/vector-logo/13457/audi-quattro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48  AdBlue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https://seeklogo.com/vector-logo/574682/greenchem-adblue-4you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49  Brembo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https://1000logos.net/brembo-logo/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50  RECARO Sport Seat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https://seeklogo.com/vector-logo/116603/recaro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8727" y="1993392"/>
            <a:ext cx="5528919" cy="219456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>
                <a:solidFill>
                  <a:srgbClr val="111114"/>
                </a:solidFill>
                <a:latin typeface="Hiragino Sans"/>
              </a:rPr>
              <a:t>06  日用品・化粧品・パッケージ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8727" y="22311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01  La Roche-Posay Thermal Water  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727" y="23774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https://commons.wikimedia.org/wiki/File:La_Roche-Posay_(brand).svg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8727" y="25603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02  Avène Thermal Water  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727" y="27066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https://commons.wikimedia.org/wiki/File:Av_new-logo-2022_eau-thermale-avene.png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27" y="28895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03  Vichy Mineralizing  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78727" y="30358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https://seeklogo.com/vector-logo/148778/vichy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8727" y="32186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04  Anessa Aqua Booster  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78727" y="33649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https://corp.shiseido.com/en/brands/anessa/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8727" y="354787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05  Allie Extra UV  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8727" y="36941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https://www.kao.com/jp/products/allie/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8727" y="387705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06  Biore UV Athlizm  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8727" y="40233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https://seeklogo.com/vector-logo/471553/biore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8727" y="42062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07  SPF50+ PA++++  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8727" y="43525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https://www.jcia.org/n/all/uv/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8727" y="45354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08  Listerine COOL MINT  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78727" y="46817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https://en.wikipedia.org/wiki/Listerine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8727" y="48646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09  Bub入浴剤  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78727" y="50109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https://www.kao-kirei.com/ja/brand/khg/bub/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8727" y="51937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10  Bathclin  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78727" y="53400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https://www.bathclin.co.jp/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8727" y="55229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11  Laneige Water Sleeping Mask  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8727" y="56692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https://en.wikipedia.org/wiki/Laneige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78727" y="58521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12  LION 冷えピタ  ●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8727" y="59984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https://commons.wikimedia.org/wiki/File:LION_logo.svg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727" y="61813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13  SK-II Pitera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8727" y="63276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https://en.wikipedia.org/wiki/SK-II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 (6)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25  Dove Pro-Age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https://en.wikipedia.org/wiki/Dove_(toiletries)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26  Cetaphil Gentle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https://en.wikipedia.org/wiki/Cetaphil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27  Aveeno Active Naturals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https://en.wikipedia.org/wiki/Aveeno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28  Eucerin AQUAporin Active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https://en.wikipedia.org/wiki/Eucerin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29  Vaseline Healing Jelly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https://en.wikipedia.org/wiki/Vaseline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30  Aquaphor Healing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https://en.wikipedia.org/wiki/Aquaphor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31  Burt's Bees 100% Natural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https://en.wikipedia.org/wiki/Burt%27s_Bees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32  Crest 3D White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https://en.wikipedia.org/wiki/Crest_(toothpaste)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33  Sensodyne Repair &amp; Protect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48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https://seeklogo.com/vector-logo/648216/sensodyne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048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34  Oral-B iO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48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https://en.wikipedia.org/wiki/Oral-B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35  Philips Sonicare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https://commons.wikimedia.org/wiki/File:Philips_logo_new.svg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048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36  Ariel Bio Science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048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https://en.wikipedia.org/wiki/Ariel_(detergent)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37  Attack ZERO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048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https://seeklogo.com/vector-logo/171476/attack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048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38  Tide PODS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48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https://en.wikipedia.org/wiki/Tide_(brand)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048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39  KINCHO 虫コナーズ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048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https://www.kincho.co.jp/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048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40  Febreze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48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https://en.wikipedia.org/wiki/Febreze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048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41  Lysol Antibacterial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048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https://en.wikipedia.org/wiki/Lysol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02  Suntory -196℃  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https://commons.wikimedia.org/wiki/File:SUNTORY_logo.svg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03  赤城乳業 ガリガリ君  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https://ja.wikipedia.org/wiki/%E3%82%AC%E3%83%AA%E3%82%AC%E3%83%AA%E5%90%9B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04  Morinaga アイスボックス  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https://www.morinaga.co.jp/icebox/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8727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05  Coca-Cola Cold Activated  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8727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https://en.wikipedia.org/wiki/Coca-Cola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727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06  Coors Light Cold Activated  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8727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https://en.wikipedia.org/wiki/Coors_Light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727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07  Asahi スーパードライ 樽冷  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27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https://ja.wikipedia.org/wiki/%E9%9B%AA%E8%A6%8B%E3%81%A0%E3%81%84%E3%81%B5%E3%81%8F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78727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08  Heineken Star Cold  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8727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https://en.wikipedia.org/wiki/H%C3%A4agen-Dazs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78727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09  Meiji R-1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8727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https://www.meiji.co.jp/dairies/yogurt/meiji-r1/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8727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10  Yakult 1000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8727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https://commons.wikimedia.org/wiki/File:Yakult-Logo.svg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8727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11  iMUSE プラズマ乳酸菌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8727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https://www.imuse-p.jp/plasma/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8727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12  キリン おいしい免疫ケア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8727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https://www.imuse-p.jp/plasma/oishii-meneki/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78727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13  Coca-Cola Plus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8727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https://j.cocacola.co.jp/qrt/043/cocacola_plus.htm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78727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14  Pepsi Special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8727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https://en.wikipedia.org/wiki/Pepsi_Special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78727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15  Suntory 黒烏龍茶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8727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https://www.suntory.co.jp/softdrink/kuro-oolong/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8727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16  Suntory 特茶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78727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https://www.suntory.com/brands/iyemontokucha/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8727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17  Kao ヘルシア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727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https://www.kao-kirei.com/ja/brand/khg/healthya/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8727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18  Otsuka BODY MAINTE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78727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https://www.otsuka.co.jp/bdm/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 (7)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30  AQUARIUS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https://en.wikipedia.org/wiki/Aquarius_(drink)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31  Red Bull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https://en.wikipedia.org/wiki/Red_Bull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32  Monster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https://en.wikipedia.org/wiki/Monster_Energy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33  Suntory ZONe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https://beverageandfood.direct.suntory.co.jp/pages/zone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34  Lipovitan 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https://ja.wikipedia.org/wiki/%E3%83%AA%E3%83%9D%E3%83%93%E3%82%BF%E3%83%B3D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35  1日分の野菜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https://www.itoen.jp/products/41245/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36  野菜生活100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https://www.kagome.co.jp/products/brand/ys100/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37  Morinaga BB536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https://www.bb536.jp/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38  Meiji LG21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48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https://www.meiji.co.jp/dairies/yogurt/lg21/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048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39  Asahi Super Dry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48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https://commons.wikimedia.org/wiki/File:Asahi_logo.svg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40  Kirin Ichiban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https://www.kirin.co.jp/products/beer/ichiban/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048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41  Sapporo Black Label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048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https://www.sapporobeer.jp/beer/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42  Suntory Premium Malt's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048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https://www.suntory.com/beer/premium/en/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4048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43  Volvic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48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https://en.wikipedia.org/wiki/Volvic_(water)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048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44  Evian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048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https://en.wikipedia.org/wiki/Evian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4048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45  San Pellegrino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48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https://en.wikipedia.org/wiki/S.Pellegrino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048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46  Perrier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048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https://en.wikipedia.org/wiki/Perrier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07  Mitsubishi 霧ヶ峰  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https://commons.wikimedia.org/wiki/File:Mitsubishi_Electric_logo.svg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08  Hitachi 白くまくん  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https://commons.wikimedia.org/wiki/File:Hitachi_logo.svg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09  AGC Sunbalance  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https://commons.wikimedia.org/wiki/File:AGC_logo.svg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8727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10  Owens Corning PINK  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8727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https://commons.wikimedia.org/wiki/File:Owens_Corning_logo.svg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727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11  ROCKWOOL Insulation  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78727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https://commons.wikimedia.org/wiki/File:Rockwool_logo.svg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8727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12  Knauf Insulation  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8727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https://commons.wikimedia.org/wiki/File:Knauf_Insulation_Logo.svg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78727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13  TOTO ネオレスト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8727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https://commons.wikimedia.org/wiki/File:TOTO_logo.svg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78727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14  TOTO Hydrotect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8727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https://commons.wikimedia.org/wiki/File:TOTO_logo.svg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8727" y="36393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15  LIXIL INAX SATIS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8727" y="37856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https://commons.wikimedia.org/wiki/File:Lixil_company_logo.svg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8727" y="39684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16  LIXIL アレスタ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78727" y="41148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https://commons.wikimedia.org/wiki/File:Lixil_company_logo.svg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78727" y="42976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17  Panasonic AiSEG2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78727" y="44439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https://commons.wikimedia.org/wiki/File:Panasonic_logo_(Blue).svg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78727" y="46268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18  Panasonic ナノイーX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78727" y="477316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https://commons.wikimedia.org/wiki/File:Panasonic_logo_(Blue).svg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78727" y="49560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19  Daikin ストリーマ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8727" y="510235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https://commons.wikimedia.org/wiki/File:DAIKIN_logo.svg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78727" y="52852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20  Sharp Plasmacluster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78727" y="543153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https://global.sharp/pci/en/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78727" y="561441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21  Sekisui House SHEQAS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78727" y="576072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https://www.sekisuihouse.co.jp/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8727" y="594360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22  Daiwa House xevoΣ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727" y="608990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https://commons.wikimedia.org/wiki/File:Daiwa_House_logo.svg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8727" y="627278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23  Asahi Kasei Hebel Haus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78727" y="641908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https://commons.wikimedia.org/wiki/File:AsahiKASEI_logo.svg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11423599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>
                <a:solidFill>
                  <a:srgbClr val="111114"/>
                </a:solidFill>
                <a:latin typeface="Hiragino Sans"/>
              </a:rPr>
              <a:t>Appendix — 掲載URL一覧 (8)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35  Roca Smart Toilet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https://commons.wikimedia.org/wiki/File:RocaLogo.svg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36  DAIKEN ハピア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https://www.daiken.jp/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48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37  Aica Ultra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https://www.aica.co.jp/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38  Sumika Bakelite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https://commons.wikimedia.org/wiki/File:Tostem_logo.svg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39  Tostem Suvana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8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https://zehweb.jp/zehinfo/logo-zeh/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48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40  CASBEE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48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https://www.hyoukakyoukai.or.jp/bels/bels.html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41  LEED Certified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48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https://www.ibecs.or.jp/CASBEE/certification/certification.html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48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42  WELL Building Standard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48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https://www.usgbc.org/about/brand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8727" y="100584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43  JIS Mark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8727" y="11521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https://commons.wikimedia.org/wiki/File:New_Well_Logo.svg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8727" y="133502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44  JAS Mark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8727" y="14813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https://passivehouse.com/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8727" y="166420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45  F☆☆☆☆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8727" y="181051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https://commons.wikimedia.org/wiki/File:JIS_mark.svg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8727" y="199339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46  エコマーク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8727" y="213969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https://commons.wikimedia.org/wiki/File:JAS_mark.svg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8727" y="2322576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47  Energy Star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78727" y="246888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https://www.maff.go.jp/j/jas/index.html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78727" y="2651760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48  Eco Jozu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78727" y="279806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https://www.ecomark.jp/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8727" y="2980944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49  Eneferm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78727" y="312724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https://commons.wikimedia.org/wiki/File:EcoCute.jpg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78727" y="3310128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50" b="1">
                <a:solidFill>
                  <a:srgbClr val="111114"/>
                </a:solidFill>
                <a:latin typeface="Hiragino Sans"/>
              </a:rPr>
              <a:t>50  Eidai Skin Floor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78727" y="3456432"/>
            <a:ext cx="5528919" cy="164592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650" b="0">
                <a:solidFill>
                  <a:srgbClr val="6B6B73"/>
                </a:solidFill>
                <a:latin typeface="Hiragino Sans"/>
              </a:rPr>
              <a:t>https://www.purpose.co.jp/special/ecojozu/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4048" y="41148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>
                <a:solidFill>
                  <a:srgbClr val="111114"/>
                </a:solidFill>
                <a:latin typeface="Hiragino Sans"/>
              </a:rPr>
              <a:t>01  ファッション・アパレル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048" y="713232"/>
            <a:ext cx="6400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>
                <a:solidFill>
                  <a:srgbClr val="6B6B73"/>
                </a:solidFill>
                <a:latin typeface="Hiragino Sans"/>
              </a:rPr>
              <a:t>37–42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78847" y="4114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>
                <a:solidFill>
                  <a:srgbClr val="6B6B73"/>
                </a:solidFill>
                <a:latin typeface="Hiragino Sans"/>
              </a:rPr>
              <a:t>page 7 / 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4048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475488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36_Lululemon_Nu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26" y="1163868"/>
            <a:ext cx="1379789" cy="1379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8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37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Lululemon Everlux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高速乾ファブリック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2874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344314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36_Lululemon_Nu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52" y="1163868"/>
            <a:ext cx="1379789" cy="1379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4314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38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Lululemon Luon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4314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4ウェイストレッチ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21700" y="960120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213140" y="1051560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39_Loro_Piana_Storm_Syst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55" y="1528398"/>
            <a:ext cx="3012637" cy="6507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13140" y="2729118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39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Loro Piana Storm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3140" y="3003438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防水ウール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4048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475488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75488" y="4523811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0">
                <a:solidFill>
                  <a:srgbClr val="6B6B73"/>
                </a:solidFill>
                <a:latin typeface="Hiragino Sans"/>
              </a:rPr>
              <a:t>SVG ロゴ（サイト版参照）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488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40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Spiber Brewed Protein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488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バイオ合成繊維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2874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ounded Rectangle 25"/>
          <p:cNvSpPr/>
          <p:nvPr/>
        </p:nvSpPr>
        <p:spPr>
          <a:xfrm>
            <a:off x="4344314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41_Pertex_Shie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952" y="3971076"/>
            <a:ext cx="1379789" cy="13797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4314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41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Pertex Shield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314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軽量防水透湿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21700" y="3767328"/>
            <a:ext cx="3685946" cy="2587752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ECEC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8213140" y="3858768"/>
            <a:ext cx="3503066" cy="1604406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9525">
            <a:solidFill>
              <a:srgbClr val="F0F0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36_Lululemon_Nu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79" y="3971076"/>
            <a:ext cx="1379789" cy="13797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213140" y="5536326"/>
            <a:ext cx="3503066" cy="274320"/>
          </a:xfrm>
          <a:prstGeom prst="rect">
            <a:avLst/>
          </a:prstGeom>
          <a:noFill/>
        </p:spPr>
        <p:txBody>
          <a:bodyPr wrap="square" lIns="27432" rIns="27432" tIns="18288" bIns="18288">
            <a:spAutoFit/>
          </a:bodyPr>
          <a:lstStyle/>
          <a:p>
            <a:r>
              <a:rPr sz="900">
                <a:solidFill>
                  <a:srgbClr val="6B6B73"/>
                </a:solidFill>
                <a:latin typeface="Hiragino Sans"/>
              </a:rPr>
              <a:t>42  </a:t>
            </a:r>
            <a:r>
              <a:rPr sz="1000" b="1">
                <a:solidFill>
                  <a:srgbClr val="111114"/>
                </a:solidFill>
                <a:latin typeface="Hiragino Sans"/>
              </a:rPr>
              <a:t>Lululemon SeaWheeze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13140" y="5810646"/>
            <a:ext cx="3503066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850" b="0">
                <a:solidFill>
                  <a:srgbClr val="6B6B73"/>
                </a:solidFill>
                <a:latin typeface="Hiragino Sans"/>
              </a:rPr>
              <a:t>軽量吸汗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