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  <p:sldId id="273" r:id="rId24"/>
    <p:sldId id="274" r:id="rId25"/>
    <p:sldId id="275" r:id="rId26"/>
    <p:sldId id="276" r:id="rId27"/>
    <p:sldId id="277" r:id="rId28"/>
    <p:sldId id="278" r:id="rId29"/>
    <p:sldId id="279" r:id="rId30"/>
    <p:sldId id="280" r:id="rId31"/>
    <p:sldId id="281" r:id="rId32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Relationship Id="rId20" Type="http://schemas.openxmlformats.org/officeDocument/2006/relationships/slide" Target="slides/slide14.xml"/><Relationship Id="rId21" Type="http://schemas.openxmlformats.org/officeDocument/2006/relationships/slide" Target="slides/slide15.xml"/><Relationship Id="rId22" Type="http://schemas.openxmlformats.org/officeDocument/2006/relationships/slide" Target="slides/slide16.xml"/><Relationship Id="rId23" Type="http://schemas.openxmlformats.org/officeDocument/2006/relationships/slide" Target="slides/slide17.xml"/><Relationship Id="rId24" Type="http://schemas.openxmlformats.org/officeDocument/2006/relationships/slide" Target="slides/slide18.xml"/><Relationship Id="rId25" Type="http://schemas.openxmlformats.org/officeDocument/2006/relationships/slide" Target="slides/slide19.xml"/><Relationship Id="rId26" Type="http://schemas.openxmlformats.org/officeDocument/2006/relationships/slide" Target="slides/slide20.xml"/><Relationship Id="rId27" Type="http://schemas.openxmlformats.org/officeDocument/2006/relationships/slide" Target="slides/slide21.xml"/><Relationship Id="rId28" Type="http://schemas.openxmlformats.org/officeDocument/2006/relationships/slide" Target="slides/slide22.xml"/><Relationship Id="rId29" Type="http://schemas.openxmlformats.org/officeDocument/2006/relationships/slide" Target="slides/slide23.xml"/><Relationship Id="rId30" Type="http://schemas.openxmlformats.org/officeDocument/2006/relationships/slide" Target="slides/slide24.xml"/><Relationship Id="rId31" Type="http://schemas.openxmlformats.org/officeDocument/2006/relationships/slide" Target="slides/slide25.xml"/><Relationship Id="rId32" Type="http://schemas.openxmlformats.org/officeDocument/2006/relationships/slide" Target="slides/slide26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1.png"/><Relationship Id="rId3" Type="http://schemas.openxmlformats.org/officeDocument/2006/relationships/image" Target="../media/image13.png"/><Relationship Id="rId4" Type="http://schemas.openxmlformats.org/officeDocument/2006/relationships/image" Target="../media/image14.png"/><Relationship Id="rId5" Type="http://schemas.openxmlformats.org/officeDocument/2006/relationships/image" Target="../media/image15.png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6.jpg"/><Relationship Id="rId3" Type="http://schemas.openxmlformats.org/officeDocument/2006/relationships/image" Target="../media/image17.png"/></Relationships>
</file>

<file path=ppt/slides/_rels/slide2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8.png"/></Relationships>
</file>

<file path=ppt/slides/_rels/slide2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Relationship Id="rId3" Type="http://schemas.openxmlformats.org/officeDocument/2006/relationships/image" Target="../media/image3.png"/><Relationship Id="rId4" Type="http://schemas.openxmlformats.org/officeDocument/2006/relationships/image" Target="../media/image4.png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3" Type="http://schemas.openxmlformats.org/officeDocument/2006/relationships/image" Target="../media/image6.png"/><Relationship Id="rId4" Type="http://schemas.openxmlformats.org/officeDocument/2006/relationships/image" Target="../media/image7.png"/><Relationship Id="rId5" Type="http://schemas.openxmlformats.org/officeDocument/2006/relationships/image" Target="../media/image8.png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9.png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0.png"/><Relationship Id="rId3" Type="http://schemas.openxmlformats.org/officeDocument/2006/relationships/image" Target="../media/image11.png"/><Relationship Id="rId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384048" y="2011680"/>
            <a:ext cx="11423599" cy="914400"/>
          </a:xfrm>
          <a:prstGeom prst="rect">
            <a:avLst/>
          </a:prstGeom>
          <a:noFill/>
        </p:spPr>
        <p:txBody>
          <a:bodyPr wrap="square" lIns="45720" rIns="45720" tIns="18288" bIns="18288" anchor="t">
            <a:spAutoFit/>
          </a:bodyPr>
          <a:lstStyle/>
          <a:p>
            <a:pPr algn="l"/>
            <a:r>
              <a:rPr sz="2800" b="1">
                <a:solidFill>
                  <a:srgbClr val="111114"/>
                </a:solidFill>
                <a:latin typeface="Hiragino Sans"/>
              </a:rPr>
              <a:t>新規性／機能性がある商品のサービスマーク、ロゴ、アイコン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84048" y="3017520"/>
            <a:ext cx="11423599" cy="457200"/>
          </a:xfrm>
          <a:prstGeom prst="rect">
            <a:avLst/>
          </a:prstGeom>
          <a:noFill/>
        </p:spPr>
        <p:txBody>
          <a:bodyPr wrap="square" lIns="45720" rIns="45720" tIns="18288" bIns="18288" anchor="t">
            <a:spAutoFit/>
          </a:bodyPr>
          <a:lstStyle/>
          <a:p>
            <a:pPr algn="l"/>
            <a:r>
              <a:rPr sz="1400" b="0">
                <a:solidFill>
                  <a:srgbClr val="6B6B73"/>
                </a:solidFill>
                <a:latin typeface="Hiragino Sans"/>
              </a:rPr>
              <a:t>Markeria — Functional Marks Reference Catalog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84048" y="3657600"/>
            <a:ext cx="11423599" cy="365760"/>
          </a:xfrm>
          <a:prstGeom prst="rect">
            <a:avLst/>
          </a:prstGeom>
          <a:noFill/>
        </p:spPr>
        <p:txBody>
          <a:bodyPr wrap="square" lIns="45720" rIns="45720" tIns="18288" bIns="18288" anchor="t">
            <a:spAutoFit/>
          </a:bodyPr>
          <a:lstStyle/>
          <a:p>
            <a:pPr algn="l"/>
            <a:r>
              <a:rPr sz="1100" b="0">
                <a:solidFill>
                  <a:srgbClr val="6B6B73"/>
                </a:solidFill>
                <a:latin typeface="Hiragino Sans"/>
              </a:rPr>
              <a:t>8ジャンル × 50件 = 400件 / 温度関連は ● で表示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84048" y="6400800"/>
            <a:ext cx="11423599" cy="274320"/>
          </a:xfrm>
          <a:prstGeom prst="rect">
            <a:avLst/>
          </a:prstGeom>
          <a:noFill/>
        </p:spPr>
        <p:txBody>
          <a:bodyPr wrap="square" lIns="45720" rIns="45720" tIns="18288" bIns="18288" anchor="t">
            <a:spAutoFit/>
          </a:bodyPr>
          <a:lstStyle/>
          <a:p>
            <a:pPr algn="l"/>
            <a:r>
              <a:rPr sz="800" b="0">
                <a:solidFill>
                  <a:srgbClr val="6B6B73"/>
                </a:solidFill>
                <a:latin typeface="Hiragino Sans"/>
              </a:rPr>
              <a:t>画像・URLは参照整理目的。商標・ロゴの権利は各社に帰属します。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384048" y="411480"/>
            <a:ext cx="6400800" cy="365760"/>
          </a:xfrm>
          <a:prstGeom prst="rect">
            <a:avLst/>
          </a:prstGeom>
          <a:noFill/>
        </p:spPr>
        <p:txBody>
          <a:bodyPr wrap="square" lIns="45720" rIns="45720" tIns="18288" bIns="18288" anchor="t">
            <a:spAutoFit/>
          </a:bodyPr>
          <a:lstStyle/>
          <a:p>
            <a:pPr algn="l"/>
            <a:r>
              <a:rPr sz="1500" b="1">
                <a:solidFill>
                  <a:srgbClr val="111114"/>
                </a:solidFill>
                <a:latin typeface="Hiragino Sans"/>
              </a:rPr>
              <a:t>03  寝具・インテリア・家具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84048" y="713232"/>
            <a:ext cx="6400800" cy="274320"/>
          </a:xfrm>
          <a:prstGeom prst="rect">
            <a:avLst/>
          </a:prstGeom>
          <a:noFill/>
        </p:spPr>
        <p:txBody>
          <a:bodyPr wrap="square" lIns="45720" rIns="45720" tIns="18288" bIns="18288" anchor="t">
            <a:spAutoFit/>
          </a:bodyPr>
          <a:lstStyle/>
          <a:p>
            <a:pPr algn="l"/>
            <a:r>
              <a:rPr sz="900" b="0">
                <a:solidFill>
                  <a:srgbClr val="6B6B73"/>
                </a:solidFill>
                <a:latin typeface="Hiragino Sans"/>
              </a:rPr>
              <a:t>7–10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978847" y="411480"/>
            <a:ext cx="1828800" cy="274320"/>
          </a:xfrm>
          <a:prstGeom prst="rect">
            <a:avLst/>
          </a:prstGeom>
          <a:noFill/>
        </p:spPr>
        <p:txBody>
          <a:bodyPr wrap="square" lIns="45720" rIns="45720" tIns="18288" bIns="18288" anchor="t">
            <a:spAutoFit/>
          </a:bodyPr>
          <a:lstStyle/>
          <a:p>
            <a:pPr algn="r"/>
            <a:r>
              <a:rPr sz="900" b="0">
                <a:solidFill>
                  <a:srgbClr val="6B6B73"/>
                </a:solidFill>
                <a:latin typeface="Hiragino Sans"/>
              </a:rPr>
              <a:t>page 2 / 2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384048" y="960120"/>
            <a:ext cx="3685946" cy="2587752"/>
          </a:xfrm>
          <a:prstGeom prst="roundRect">
            <a:avLst>
              <a:gd name="adj" fmla="val 6000"/>
            </a:avLst>
          </a:prstGeom>
          <a:solidFill>
            <a:srgbClr val="FFFFFF"/>
          </a:solidFill>
          <a:ln w="9525">
            <a:solidFill>
              <a:srgbClr val="ECECE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ounded Rectangle 5"/>
          <p:cNvSpPr/>
          <p:nvPr/>
        </p:nvSpPr>
        <p:spPr>
          <a:xfrm>
            <a:off x="475488" y="1051560"/>
            <a:ext cx="3503066" cy="1604406"/>
          </a:xfrm>
          <a:prstGeom prst="roundRect">
            <a:avLst>
              <a:gd name="adj" fmla="val 6000"/>
            </a:avLst>
          </a:prstGeom>
          <a:solidFill>
            <a:srgbClr val="FFFFFF"/>
          </a:solidFill>
          <a:ln w="9525">
            <a:solidFill>
              <a:srgbClr val="F0F0F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7" name="Picture 6" descr="04_Sealy_CoolSens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17285" y="1163868"/>
            <a:ext cx="1619471" cy="1379789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475488" y="2729118"/>
            <a:ext cx="3503066" cy="27432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r>
              <a:rPr sz="900">
                <a:solidFill>
                  <a:srgbClr val="6B6B73"/>
                </a:solidFill>
                <a:latin typeface="Hiragino Sans"/>
              </a:rPr>
              <a:t>07  </a:t>
            </a:r>
            <a:r>
              <a:rPr sz="1000" b="1">
                <a:solidFill>
                  <a:srgbClr val="111114"/>
                </a:solidFill>
                <a:latin typeface="Hiragino Sans"/>
              </a:rPr>
              <a:t>Sealy ChillMax</a:t>
            </a:r>
            <a:r>
              <a:rPr sz="1000" b="1">
                <a:solidFill>
                  <a:srgbClr val="2563EB"/>
                </a:solidFill>
                <a:latin typeface="Hiragino Sans"/>
              </a:rPr>
              <a:t>  ●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75488" y="3003438"/>
            <a:ext cx="3503066" cy="274320"/>
          </a:xfrm>
          <a:prstGeom prst="rect">
            <a:avLst/>
          </a:prstGeom>
          <a:noFill/>
        </p:spPr>
        <p:txBody>
          <a:bodyPr wrap="square" lIns="45720" rIns="45720" tIns="18288" bIns="18288" anchor="t">
            <a:spAutoFit/>
          </a:bodyPr>
          <a:lstStyle/>
          <a:p>
            <a:pPr algn="l"/>
            <a:r>
              <a:rPr sz="850" b="0">
                <a:solidFill>
                  <a:srgbClr val="6B6B73"/>
                </a:solidFill>
                <a:latin typeface="Hiragino Sans"/>
              </a:rPr>
              <a:t>冷感マットレス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4252874" y="960120"/>
            <a:ext cx="3685946" cy="2587752"/>
          </a:xfrm>
          <a:prstGeom prst="roundRect">
            <a:avLst>
              <a:gd name="adj" fmla="val 6000"/>
            </a:avLst>
          </a:prstGeom>
          <a:solidFill>
            <a:srgbClr val="FFFFFF"/>
          </a:solidFill>
          <a:ln w="9525">
            <a:solidFill>
              <a:srgbClr val="ECECE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ounded Rectangle 10"/>
          <p:cNvSpPr/>
          <p:nvPr/>
        </p:nvSpPr>
        <p:spPr>
          <a:xfrm>
            <a:off x="4344314" y="1051560"/>
            <a:ext cx="3503066" cy="1604406"/>
          </a:xfrm>
          <a:prstGeom prst="roundRect">
            <a:avLst>
              <a:gd name="adj" fmla="val 6000"/>
            </a:avLst>
          </a:prstGeom>
          <a:solidFill>
            <a:srgbClr val="FFFFFF"/>
          </a:solidFill>
          <a:ln w="9525">
            <a:solidFill>
              <a:srgbClr val="F0F0F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12" name="Picture 11" descr="08_Tempur-Breeze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89528" y="1407892"/>
            <a:ext cx="3012637" cy="891740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4344314" y="2729118"/>
            <a:ext cx="3503066" cy="27432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r>
              <a:rPr sz="900">
                <a:solidFill>
                  <a:srgbClr val="6B6B73"/>
                </a:solidFill>
                <a:latin typeface="Hiragino Sans"/>
              </a:rPr>
              <a:t>08  </a:t>
            </a:r>
            <a:r>
              <a:rPr sz="1000" b="1">
                <a:solidFill>
                  <a:srgbClr val="111114"/>
                </a:solidFill>
                <a:latin typeface="Hiragino Sans"/>
              </a:rPr>
              <a:t>Tempur-Breeze</a:t>
            </a:r>
            <a:r>
              <a:rPr sz="1000" b="1">
                <a:solidFill>
                  <a:srgbClr val="2563EB"/>
                </a:solidFill>
                <a:latin typeface="Hiragino Sans"/>
              </a:rPr>
              <a:t>  ●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344314" y="3003438"/>
            <a:ext cx="3503066" cy="274320"/>
          </a:xfrm>
          <a:prstGeom prst="rect">
            <a:avLst/>
          </a:prstGeom>
          <a:noFill/>
        </p:spPr>
        <p:txBody>
          <a:bodyPr wrap="square" lIns="45720" rIns="45720" tIns="18288" bIns="18288" anchor="t">
            <a:spAutoFit/>
          </a:bodyPr>
          <a:lstStyle/>
          <a:p>
            <a:pPr algn="l"/>
            <a:r>
              <a:rPr sz="850" b="0">
                <a:solidFill>
                  <a:srgbClr val="6B6B73"/>
                </a:solidFill>
                <a:latin typeface="Hiragino Sans"/>
              </a:rPr>
              <a:t>冷感マットレス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8121700" y="960120"/>
            <a:ext cx="3685946" cy="2587752"/>
          </a:xfrm>
          <a:prstGeom prst="roundRect">
            <a:avLst>
              <a:gd name="adj" fmla="val 6000"/>
            </a:avLst>
          </a:prstGeom>
          <a:solidFill>
            <a:srgbClr val="FFFFFF"/>
          </a:solidFill>
          <a:ln w="9525">
            <a:solidFill>
              <a:srgbClr val="ECECE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Rounded Rectangle 15"/>
          <p:cNvSpPr/>
          <p:nvPr/>
        </p:nvSpPr>
        <p:spPr>
          <a:xfrm>
            <a:off x="8213140" y="1051560"/>
            <a:ext cx="3503066" cy="1604406"/>
          </a:xfrm>
          <a:prstGeom prst="roundRect">
            <a:avLst>
              <a:gd name="adj" fmla="val 6000"/>
            </a:avLst>
          </a:prstGeom>
          <a:solidFill>
            <a:srgbClr val="FFFFFF"/>
          </a:solidFill>
          <a:ln w="9525">
            <a:solidFill>
              <a:srgbClr val="F0F0F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17" name="Picture 16" descr="09_帝人_ECOL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274779" y="1163868"/>
            <a:ext cx="1379789" cy="1379789"/>
          </a:xfrm>
          <a:prstGeom prst="rect">
            <a:avLst/>
          </a:prstGeom>
        </p:spPr>
      </p:pic>
      <p:sp>
        <p:nvSpPr>
          <p:cNvPr id="18" name="TextBox 17"/>
          <p:cNvSpPr txBox="1"/>
          <p:nvPr/>
        </p:nvSpPr>
        <p:spPr>
          <a:xfrm>
            <a:off x="8213140" y="2729118"/>
            <a:ext cx="3503066" cy="27432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r>
              <a:rPr sz="900">
                <a:solidFill>
                  <a:srgbClr val="6B6B73"/>
                </a:solidFill>
                <a:latin typeface="Hiragino Sans"/>
              </a:rPr>
              <a:t>09  </a:t>
            </a:r>
            <a:r>
              <a:rPr sz="1000" b="1">
                <a:solidFill>
                  <a:srgbClr val="111114"/>
                </a:solidFill>
                <a:latin typeface="Hiragino Sans"/>
              </a:rPr>
              <a:t>帝人 ECOLD</a:t>
            </a:r>
            <a:r>
              <a:rPr sz="1000" b="1">
                <a:solidFill>
                  <a:srgbClr val="2563EB"/>
                </a:solidFill>
                <a:latin typeface="Hiragino Sans"/>
              </a:rPr>
              <a:t>  ●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8213140" y="3003438"/>
            <a:ext cx="3503066" cy="274320"/>
          </a:xfrm>
          <a:prstGeom prst="rect">
            <a:avLst/>
          </a:prstGeom>
          <a:noFill/>
        </p:spPr>
        <p:txBody>
          <a:bodyPr wrap="square" lIns="45720" rIns="45720" tIns="18288" bIns="18288" anchor="t">
            <a:spAutoFit/>
          </a:bodyPr>
          <a:lstStyle/>
          <a:p>
            <a:pPr algn="l"/>
            <a:r>
              <a:rPr sz="850" b="0">
                <a:solidFill>
                  <a:srgbClr val="6B6B73"/>
                </a:solidFill>
                <a:latin typeface="Hiragino Sans"/>
              </a:rPr>
              <a:t>冷感寝具素材</a:t>
            </a:r>
          </a:p>
        </p:txBody>
      </p:sp>
      <p:sp>
        <p:nvSpPr>
          <p:cNvPr id="20" name="Rounded Rectangle 19"/>
          <p:cNvSpPr/>
          <p:nvPr/>
        </p:nvSpPr>
        <p:spPr>
          <a:xfrm>
            <a:off x="384048" y="3767328"/>
            <a:ext cx="3685946" cy="2587752"/>
          </a:xfrm>
          <a:prstGeom prst="roundRect">
            <a:avLst>
              <a:gd name="adj" fmla="val 6000"/>
            </a:avLst>
          </a:prstGeom>
          <a:solidFill>
            <a:srgbClr val="FFFFFF"/>
          </a:solidFill>
          <a:ln w="9525">
            <a:solidFill>
              <a:srgbClr val="ECECE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ounded Rectangle 20"/>
          <p:cNvSpPr/>
          <p:nvPr/>
        </p:nvSpPr>
        <p:spPr>
          <a:xfrm>
            <a:off x="475488" y="3858768"/>
            <a:ext cx="3503066" cy="1604406"/>
          </a:xfrm>
          <a:prstGeom prst="roundRect">
            <a:avLst>
              <a:gd name="adj" fmla="val 6000"/>
            </a:avLst>
          </a:prstGeom>
          <a:solidFill>
            <a:srgbClr val="FFFFFF"/>
          </a:solidFill>
          <a:ln w="9525">
            <a:solidFill>
              <a:srgbClr val="F0F0F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22" name="Picture 21" descr="10_西川_SUYARA_Cool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09429" y="3971076"/>
            <a:ext cx="2835183" cy="1379789"/>
          </a:xfrm>
          <a:prstGeom prst="rect">
            <a:avLst/>
          </a:prstGeom>
        </p:spPr>
      </p:pic>
      <p:sp>
        <p:nvSpPr>
          <p:cNvPr id="23" name="TextBox 22"/>
          <p:cNvSpPr txBox="1"/>
          <p:nvPr/>
        </p:nvSpPr>
        <p:spPr>
          <a:xfrm>
            <a:off x="475488" y="5536326"/>
            <a:ext cx="3503066" cy="27432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r>
              <a:rPr sz="900">
                <a:solidFill>
                  <a:srgbClr val="6B6B73"/>
                </a:solidFill>
                <a:latin typeface="Hiragino Sans"/>
              </a:rPr>
              <a:t>10  </a:t>
            </a:r>
            <a:r>
              <a:rPr sz="1000" b="1">
                <a:solidFill>
                  <a:srgbClr val="111114"/>
                </a:solidFill>
                <a:latin typeface="Hiragino Sans"/>
              </a:rPr>
              <a:t>西川 SUYARA Cool</a:t>
            </a:r>
            <a:r>
              <a:rPr sz="1000" b="1">
                <a:solidFill>
                  <a:srgbClr val="2563EB"/>
                </a:solidFill>
                <a:latin typeface="Hiragino Sans"/>
              </a:rPr>
              <a:t>  ●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475488" y="5810646"/>
            <a:ext cx="3503066" cy="274320"/>
          </a:xfrm>
          <a:prstGeom prst="rect">
            <a:avLst/>
          </a:prstGeom>
          <a:noFill/>
        </p:spPr>
        <p:txBody>
          <a:bodyPr wrap="square" lIns="45720" rIns="45720" tIns="18288" bIns="18288" anchor="t">
            <a:spAutoFit/>
          </a:bodyPr>
          <a:lstStyle/>
          <a:p>
            <a:pPr algn="l"/>
            <a:r>
              <a:rPr sz="850" b="0">
                <a:solidFill>
                  <a:srgbClr val="6B6B73"/>
                </a:solidFill>
                <a:latin typeface="Hiragino Sans"/>
              </a:rPr>
              <a:t>冷感シーツ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384048" y="2560320"/>
            <a:ext cx="11423599" cy="457200"/>
          </a:xfrm>
          <a:prstGeom prst="rect">
            <a:avLst/>
          </a:prstGeom>
          <a:noFill/>
        </p:spPr>
        <p:txBody>
          <a:bodyPr wrap="square" lIns="45720" rIns="45720" tIns="18288" bIns="18288" anchor="t">
            <a:spAutoFit/>
          </a:bodyPr>
          <a:lstStyle/>
          <a:p>
            <a:pPr algn="l"/>
            <a:r>
              <a:rPr sz="1200" b="1">
                <a:solidFill>
                  <a:srgbClr val="6B6B73"/>
                </a:solidFill>
                <a:latin typeface="Hiragino Sans"/>
              </a:rPr>
              <a:t>04 / 08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84048" y="2926080"/>
            <a:ext cx="11423599" cy="914400"/>
          </a:xfrm>
          <a:prstGeom prst="rect">
            <a:avLst/>
          </a:prstGeom>
          <a:noFill/>
        </p:spPr>
        <p:txBody>
          <a:bodyPr wrap="square" lIns="45720" rIns="45720" tIns="18288" bIns="18288" anchor="t">
            <a:spAutoFit/>
          </a:bodyPr>
          <a:lstStyle/>
          <a:p>
            <a:pPr algn="l"/>
            <a:r>
              <a:rPr sz="3600" b="1">
                <a:solidFill>
                  <a:srgbClr val="111114"/>
                </a:solidFill>
                <a:latin typeface="Hiragino Sans"/>
              </a:rPr>
              <a:t>家電・電子機器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84048" y="4023360"/>
            <a:ext cx="11423599" cy="457200"/>
          </a:xfrm>
          <a:prstGeom prst="rect">
            <a:avLst/>
          </a:prstGeom>
          <a:noFill/>
        </p:spPr>
        <p:txBody>
          <a:bodyPr wrap="square" lIns="45720" rIns="45720" tIns="18288" bIns="18288" anchor="t">
            <a:spAutoFit/>
          </a:bodyPr>
          <a:lstStyle/>
          <a:p>
            <a:pPr algn="l"/>
            <a:r>
              <a:rPr sz="1400" b="0">
                <a:solidFill>
                  <a:srgbClr val="6B6B73"/>
                </a:solidFill>
                <a:latin typeface="Hiragino Sans"/>
              </a:rPr>
              <a:t>8 件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384048" y="411480"/>
            <a:ext cx="6400800" cy="365760"/>
          </a:xfrm>
          <a:prstGeom prst="rect">
            <a:avLst/>
          </a:prstGeom>
          <a:noFill/>
        </p:spPr>
        <p:txBody>
          <a:bodyPr wrap="square" lIns="45720" rIns="45720" tIns="18288" bIns="18288" anchor="t">
            <a:spAutoFit/>
          </a:bodyPr>
          <a:lstStyle/>
          <a:p>
            <a:pPr algn="l"/>
            <a:r>
              <a:rPr sz="1500" b="1">
                <a:solidFill>
                  <a:srgbClr val="111114"/>
                </a:solidFill>
                <a:latin typeface="Hiragino Sans"/>
              </a:rPr>
              <a:t>04  家電・電子機器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84048" y="713232"/>
            <a:ext cx="6400800" cy="274320"/>
          </a:xfrm>
          <a:prstGeom prst="rect">
            <a:avLst/>
          </a:prstGeom>
          <a:noFill/>
        </p:spPr>
        <p:txBody>
          <a:bodyPr wrap="square" lIns="45720" rIns="45720" tIns="18288" bIns="18288" anchor="t">
            <a:spAutoFit/>
          </a:bodyPr>
          <a:lstStyle/>
          <a:p>
            <a:pPr algn="l"/>
            <a:r>
              <a:rPr sz="900" b="0">
                <a:solidFill>
                  <a:srgbClr val="6B6B73"/>
                </a:solidFill>
                <a:latin typeface="Hiragino Sans"/>
              </a:rPr>
              <a:t>1–6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978847" y="411480"/>
            <a:ext cx="1828800" cy="274320"/>
          </a:xfrm>
          <a:prstGeom prst="rect">
            <a:avLst/>
          </a:prstGeom>
          <a:noFill/>
        </p:spPr>
        <p:txBody>
          <a:bodyPr wrap="square" lIns="45720" rIns="45720" tIns="18288" bIns="18288" anchor="t">
            <a:spAutoFit/>
          </a:bodyPr>
          <a:lstStyle/>
          <a:p>
            <a:pPr algn="r"/>
            <a:r>
              <a:rPr sz="900" b="0">
                <a:solidFill>
                  <a:srgbClr val="6B6B73"/>
                </a:solidFill>
                <a:latin typeface="Hiragino Sans"/>
              </a:rPr>
              <a:t>page 1 / 2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384048" y="960120"/>
            <a:ext cx="3685946" cy="2587752"/>
          </a:xfrm>
          <a:prstGeom prst="roundRect">
            <a:avLst>
              <a:gd name="adj" fmla="val 6000"/>
            </a:avLst>
          </a:prstGeom>
          <a:solidFill>
            <a:srgbClr val="FFFFFF"/>
          </a:solidFill>
          <a:ln w="9525">
            <a:solidFill>
              <a:srgbClr val="ECECE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ounded Rectangle 5"/>
          <p:cNvSpPr/>
          <p:nvPr/>
        </p:nvSpPr>
        <p:spPr>
          <a:xfrm>
            <a:off x="475488" y="1051560"/>
            <a:ext cx="3503066" cy="1604406"/>
          </a:xfrm>
          <a:prstGeom prst="roundRect">
            <a:avLst>
              <a:gd name="adj" fmla="val 6000"/>
            </a:avLst>
          </a:prstGeom>
          <a:solidFill>
            <a:srgbClr val="FFFFFF"/>
          </a:solidFill>
          <a:ln w="9525">
            <a:solidFill>
              <a:srgbClr val="F0F0F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475488" y="1716603"/>
            <a:ext cx="3503066" cy="274320"/>
          </a:xfrm>
          <a:prstGeom prst="rect">
            <a:avLst/>
          </a:prstGeom>
          <a:noFill/>
        </p:spPr>
        <p:txBody>
          <a:bodyPr wrap="square" lIns="45720" rIns="45720" tIns="18288" bIns="18288" anchor="t">
            <a:spAutoFit/>
          </a:bodyPr>
          <a:lstStyle/>
          <a:p>
            <a:pPr algn="ctr"/>
            <a:r>
              <a:rPr sz="900" b="0">
                <a:solidFill>
                  <a:srgbClr val="6B6B73"/>
                </a:solidFill>
                <a:latin typeface="Hiragino Sans"/>
              </a:rPr>
              <a:t>SVG ロゴ（サイト版参照）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75488" y="2729118"/>
            <a:ext cx="3503066" cy="27432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r>
              <a:rPr sz="900">
                <a:solidFill>
                  <a:srgbClr val="6B6B73"/>
                </a:solidFill>
                <a:latin typeface="Hiragino Sans"/>
              </a:rPr>
              <a:t>01  </a:t>
            </a:r>
            <a:r>
              <a:rPr sz="1000" b="1">
                <a:solidFill>
                  <a:srgbClr val="111114"/>
                </a:solidFill>
                <a:latin typeface="Hiragino Sans"/>
              </a:rPr>
              <a:t>Nest Learning Thermostat</a:t>
            </a:r>
            <a:r>
              <a:rPr sz="1000" b="1">
                <a:solidFill>
                  <a:srgbClr val="2563EB"/>
                </a:solidFill>
                <a:latin typeface="Hiragino Sans"/>
              </a:rPr>
              <a:t>  ●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75488" y="3003438"/>
            <a:ext cx="3503066" cy="274320"/>
          </a:xfrm>
          <a:prstGeom prst="rect">
            <a:avLst/>
          </a:prstGeom>
          <a:noFill/>
        </p:spPr>
        <p:txBody>
          <a:bodyPr wrap="square" lIns="45720" rIns="45720" tIns="18288" bIns="18288" anchor="t">
            <a:spAutoFit/>
          </a:bodyPr>
          <a:lstStyle/>
          <a:p>
            <a:pPr algn="l"/>
            <a:r>
              <a:rPr sz="850" b="0">
                <a:solidFill>
                  <a:srgbClr val="6B6B73"/>
                </a:solidFill>
                <a:latin typeface="Hiragino Sans"/>
              </a:rPr>
              <a:t>学習サーモスタット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4252874" y="960120"/>
            <a:ext cx="3685946" cy="2587752"/>
          </a:xfrm>
          <a:prstGeom prst="roundRect">
            <a:avLst>
              <a:gd name="adj" fmla="val 6000"/>
            </a:avLst>
          </a:prstGeom>
          <a:solidFill>
            <a:srgbClr val="FFFFFF"/>
          </a:solidFill>
          <a:ln w="9525">
            <a:solidFill>
              <a:srgbClr val="ECECE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ounded Rectangle 10"/>
          <p:cNvSpPr/>
          <p:nvPr/>
        </p:nvSpPr>
        <p:spPr>
          <a:xfrm>
            <a:off x="4344314" y="1051560"/>
            <a:ext cx="3503066" cy="1604406"/>
          </a:xfrm>
          <a:prstGeom prst="roundRect">
            <a:avLst>
              <a:gd name="adj" fmla="val 6000"/>
            </a:avLst>
          </a:prstGeom>
          <a:solidFill>
            <a:srgbClr val="FFFFFF"/>
          </a:solidFill>
          <a:ln w="9525">
            <a:solidFill>
              <a:srgbClr val="F0F0F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4344314" y="1716603"/>
            <a:ext cx="3503066" cy="274320"/>
          </a:xfrm>
          <a:prstGeom prst="rect">
            <a:avLst/>
          </a:prstGeom>
          <a:noFill/>
        </p:spPr>
        <p:txBody>
          <a:bodyPr wrap="square" lIns="45720" rIns="45720" tIns="18288" bIns="18288" anchor="t">
            <a:spAutoFit/>
          </a:bodyPr>
          <a:lstStyle/>
          <a:p>
            <a:pPr algn="ctr"/>
            <a:r>
              <a:rPr sz="900" b="0">
                <a:solidFill>
                  <a:srgbClr val="6B6B73"/>
                </a:solidFill>
                <a:latin typeface="Hiragino Sans"/>
              </a:rPr>
              <a:t>SVG ロゴ（サイト版参照）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344314" y="2729118"/>
            <a:ext cx="3503066" cy="27432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r>
              <a:rPr sz="900">
                <a:solidFill>
                  <a:srgbClr val="6B6B73"/>
                </a:solidFill>
                <a:latin typeface="Hiragino Sans"/>
              </a:rPr>
              <a:t>02  </a:t>
            </a:r>
            <a:r>
              <a:rPr sz="1000" b="1">
                <a:solidFill>
                  <a:srgbClr val="111114"/>
                </a:solidFill>
                <a:latin typeface="Hiragino Sans"/>
              </a:rPr>
              <a:t>ecobee SmartSensor</a:t>
            </a:r>
            <a:r>
              <a:rPr sz="1000" b="1">
                <a:solidFill>
                  <a:srgbClr val="2563EB"/>
                </a:solidFill>
                <a:latin typeface="Hiragino Sans"/>
              </a:rPr>
              <a:t>  ●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344314" y="3003438"/>
            <a:ext cx="3503066" cy="274320"/>
          </a:xfrm>
          <a:prstGeom prst="rect">
            <a:avLst/>
          </a:prstGeom>
          <a:noFill/>
        </p:spPr>
        <p:txBody>
          <a:bodyPr wrap="square" lIns="45720" rIns="45720" tIns="18288" bIns="18288" anchor="t">
            <a:spAutoFit/>
          </a:bodyPr>
          <a:lstStyle/>
          <a:p>
            <a:pPr algn="l"/>
            <a:r>
              <a:rPr sz="850" b="0">
                <a:solidFill>
                  <a:srgbClr val="6B6B73"/>
                </a:solidFill>
                <a:latin typeface="Hiragino Sans"/>
              </a:rPr>
              <a:t>温度センサー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8121700" y="960120"/>
            <a:ext cx="3685946" cy="2587752"/>
          </a:xfrm>
          <a:prstGeom prst="roundRect">
            <a:avLst>
              <a:gd name="adj" fmla="val 6000"/>
            </a:avLst>
          </a:prstGeom>
          <a:solidFill>
            <a:srgbClr val="FFFFFF"/>
          </a:solidFill>
          <a:ln w="9525">
            <a:solidFill>
              <a:srgbClr val="ECECE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Rounded Rectangle 15"/>
          <p:cNvSpPr/>
          <p:nvPr/>
        </p:nvSpPr>
        <p:spPr>
          <a:xfrm>
            <a:off x="8213140" y="1051560"/>
            <a:ext cx="3503066" cy="1604406"/>
          </a:xfrm>
          <a:prstGeom prst="roundRect">
            <a:avLst>
              <a:gd name="adj" fmla="val 6000"/>
            </a:avLst>
          </a:prstGeom>
          <a:solidFill>
            <a:srgbClr val="FFFFFF"/>
          </a:solidFill>
          <a:ln w="9525">
            <a:solidFill>
              <a:srgbClr val="F0F0F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8213140" y="1716603"/>
            <a:ext cx="3503066" cy="274320"/>
          </a:xfrm>
          <a:prstGeom prst="rect">
            <a:avLst/>
          </a:prstGeom>
          <a:noFill/>
        </p:spPr>
        <p:txBody>
          <a:bodyPr wrap="square" lIns="45720" rIns="45720" tIns="18288" bIns="18288" anchor="t">
            <a:spAutoFit/>
          </a:bodyPr>
          <a:lstStyle/>
          <a:p>
            <a:pPr algn="ctr"/>
            <a:r>
              <a:rPr sz="900" b="0">
                <a:solidFill>
                  <a:srgbClr val="6B6B73"/>
                </a:solidFill>
                <a:latin typeface="Hiragino Sans"/>
              </a:rPr>
              <a:t>画像未取得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8213140" y="2729118"/>
            <a:ext cx="3503066" cy="27432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r>
              <a:rPr sz="900">
                <a:solidFill>
                  <a:srgbClr val="6B6B73"/>
                </a:solidFill>
                <a:latin typeface="Hiragino Sans"/>
              </a:rPr>
              <a:t>03  </a:t>
            </a:r>
            <a:r>
              <a:rPr sz="1000" b="1">
                <a:solidFill>
                  <a:srgbClr val="111114"/>
                </a:solidFill>
                <a:latin typeface="Hiragino Sans"/>
              </a:rPr>
              <a:t>Dyson Pure Cool</a:t>
            </a:r>
            <a:r>
              <a:rPr sz="1000" b="1">
                <a:solidFill>
                  <a:srgbClr val="2563EB"/>
                </a:solidFill>
                <a:latin typeface="Hiragino Sans"/>
              </a:rPr>
              <a:t>  ●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8213140" y="3003438"/>
            <a:ext cx="3503066" cy="274320"/>
          </a:xfrm>
          <a:prstGeom prst="rect">
            <a:avLst/>
          </a:prstGeom>
          <a:noFill/>
        </p:spPr>
        <p:txBody>
          <a:bodyPr wrap="square" lIns="45720" rIns="45720" tIns="18288" bIns="18288" anchor="t">
            <a:spAutoFit/>
          </a:bodyPr>
          <a:lstStyle/>
          <a:p>
            <a:pPr algn="l"/>
            <a:r>
              <a:rPr sz="850" b="0">
                <a:solidFill>
                  <a:srgbClr val="6B6B73"/>
                </a:solidFill>
                <a:latin typeface="Hiragino Sans"/>
              </a:rPr>
              <a:t>冷風空気清浄機</a:t>
            </a:r>
          </a:p>
        </p:txBody>
      </p:sp>
      <p:sp>
        <p:nvSpPr>
          <p:cNvPr id="20" name="Rounded Rectangle 19"/>
          <p:cNvSpPr/>
          <p:nvPr/>
        </p:nvSpPr>
        <p:spPr>
          <a:xfrm>
            <a:off x="384048" y="3767328"/>
            <a:ext cx="3685946" cy="2587752"/>
          </a:xfrm>
          <a:prstGeom prst="roundRect">
            <a:avLst>
              <a:gd name="adj" fmla="val 6000"/>
            </a:avLst>
          </a:prstGeom>
          <a:solidFill>
            <a:srgbClr val="FFFFFF"/>
          </a:solidFill>
          <a:ln w="9525">
            <a:solidFill>
              <a:srgbClr val="ECECE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ounded Rectangle 20"/>
          <p:cNvSpPr/>
          <p:nvPr/>
        </p:nvSpPr>
        <p:spPr>
          <a:xfrm>
            <a:off x="475488" y="3858768"/>
            <a:ext cx="3503066" cy="1604406"/>
          </a:xfrm>
          <a:prstGeom prst="roundRect">
            <a:avLst>
              <a:gd name="adj" fmla="val 6000"/>
            </a:avLst>
          </a:prstGeom>
          <a:solidFill>
            <a:srgbClr val="FFFFFF"/>
          </a:solidFill>
          <a:ln w="9525">
            <a:solidFill>
              <a:srgbClr val="F0F0F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475488" y="4523811"/>
            <a:ext cx="3503066" cy="274320"/>
          </a:xfrm>
          <a:prstGeom prst="rect">
            <a:avLst/>
          </a:prstGeom>
          <a:noFill/>
        </p:spPr>
        <p:txBody>
          <a:bodyPr wrap="square" lIns="45720" rIns="45720" tIns="18288" bIns="18288" anchor="t">
            <a:spAutoFit/>
          </a:bodyPr>
          <a:lstStyle/>
          <a:p>
            <a:pPr algn="ctr"/>
            <a:r>
              <a:rPr sz="900" b="0">
                <a:solidFill>
                  <a:srgbClr val="6B6B73"/>
                </a:solidFill>
                <a:latin typeface="Hiragino Sans"/>
              </a:rPr>
              <a:t>SVG ロゴ（サイト版参照）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475488" y="5536326"/>
            <a:ext cx="3503066" cy="27432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r>
              <a:rPr sz="900">
                <a:solidFill>
                  <a:srgbClr val="6B6B73"/>
                </a:solidFill>
                <a:latin typeface="Hiragino Sans"/>
              </a:rPr>
              <a:t>04  </a:t>
            </a:r>
            <a:r>
              <a:rPr sz="1000" b="1">
                <a:solidFill>
                  <a:srgbClr val="111114"/>
                </a:solidFill>
                <a:latin typeface="Hiragino Sans"/>
              </a:rPr>
              <a:t>Dyson Hot+Cool</a:t>
            </a:r>
            <a:r>
              <a:rPr sz="1000" b="1">
                <a:solidFill>
                  <a:srgbClr val="2563EB"/>
                </a:solidFill>
                <a:latin typeface="Hiragino Sans"/>
              </a:rPr>
              <a:t>  ●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475488" y="5810646"/>
            <a:ext cx="3503066" cy="274320"/>
          </a:xfrm>
          <a:prstGeom prst="rect">
            <a:avLst/>
          </a:prstGeom>
          <a:noFill/>
        </p:spPr>
        <p:txBody>
          <a:bodyPr wrap="square" lIns="45720" rIns="45720" tIns="18288" bIns="18288" anchor="t">
            <a:spAutoFit/>
          </a:bodyPr>
          <a:lstStyle/>
          <a:p>
            <a:pPr algn="l"/>
            <a:r>
              <a:rPr sz="850" b="0">
                <a:solidFill>
                  <a:srgbClr val="6B6B73"/>
                </a:solidFill>
                <a:latin typeface="Hiragino Sans"/>
              </a:rPr>
              <a:t>温冷ファンヒーター</a:t>
            </a:r>
          </a:p>
        </p:txBody>
      </p:sp>
      <p:sp>
        <p:nvSpPr>
          <p:cNvPr id="25" name="Rounded Rectangle 24"/>
          <p:cNvSpPr/>
          <p:nvPr/>
        </p:nvSpPr>
        <p:spPr>
          <a:xfrm>
            <a:off x="4252874" y="3767328"/>
            <a:ext cx="3685946" cy="2587752"/>
          </a:xfrm>
          <a:prstGeom prst="roundRect">
            <a:avLst>
              <a:gd name="adj" fmla="val 6000"/>
            </a:avLst>
          </a:prstGeom>
          <a:solidFill>
            <a:srgbClr val="FFFFFF"/>
          </a:solidFill>
          <a:ln w="9525">
            <a:solidFill>
              <a:srgbClr val="ECECE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Rounded Rectangle 25"/>
          <p:cNvSpPr/>
          <p:nvPr/>
        </p:nvSpPr>
        <p:spPr>
          <a:xfrm>
            <a:off x="4344314" y="3858768"/>
            <a:ext cx="3503066" cy="1604406"/>
          </a:xfrm>
          <a:prstGeom prst="roundRect">
            <a:avLst>
              <a:gd name="adj" fmla="val 6000"/>
            </a:avLst>
          </a:prstGeom>
          <a:solidFill>
            <a:srgbClr val="FFFFFF"/>
          </a:solidFill>
          <a:ln w="9525">
            <a:solidFill>
              <a:srgbClr val="F0F0F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4344314" y="4523811"/>
            <a:ext cx="3503066" cy="274320"/>
          </a:xfrm>
          <a:prstGeom prst="rect">
            <a:avLst/>
          </a:prstGeom>
          <a:noFill/>
        </p:spPr>
        <p:txBody>
          <a:bodyPr wrap="square" lIns="45720" rIns="45720" tIns="18288" bIns="18288" anchor="t">
            <a:spAutoFit/>
          </a:bodyPr>
          <a:lstStyle/>
          <a:p>
            <a:pPr algn="ctr"/>
            <a:r>
              <a:rPr sz="900" b="0">
                <a:solidFill>
                  <a:srgbClr val="6B6B73"/>
                </a:solidFill>
                <a:latin typeface="Hiragino Sans"/>
              </a:rPr>
              <a:t>SVG ロゴ（サイト版参照）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4344314" y="5536326"/>
            <a:ext cx="3503066" cy="27432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r>
              <a:rPr sz="900">
                <a:solidFill>
                  <a:srgbClr val="6B6B73"/>
                </a:solidFill>
                <a:latin typeface="Hiragino Sans"/>
              </a:rPr>
              <a:t>05  </a:t>
            </a:r>
            <a:r>
              <a:rPr sz="1000" b="1">
                <a:solidFill>
                  <a:srgbClr val="111114"/>
                </a:solidFill>
                <a:latin typeface="Hiragino Sans"/>
              </a:rPr>
              <a:t>SHARP COCORO AIR</a:t>
            </a:r>
            <a:r>
              <a:rPr sz="1000" b="1">
                <a:solidFill>
                  <a:srgbClr val="2563EB"/>
                </a:solidFill>
                <a:latin typeface="Hiragino Sans"/>
              </a:rPr>
              <a:t>  ●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4344314" y="5810646"/>
            <a:ext cx="3503066" cy="274320"/>
          </a:xfrm>
          <a:prstGeom prst="rect">
            <a:avLst/>
          </a:prstGeom>
          <a:noFill/>
        </p:spPr>
        <p:txBody>
          <a:bodyPr wrap="square" lIns="45720" rIns="45720" tIns="18288" bIns="18288" anchor="t">
            <a:spAutoFit/>
          </a:bodyPr>
          <a:lstStyle/>
          <a:p>
            <a:pPr algn="l"/>
            <a:r>
              <a:rPr sz="850" b="0">
                <a:solidFill>
                  <a:srgbClr val="6B6B73"/>
                </a:solidFill>
                <a:latin typeface="Hiragino Sans"/>
              </a:rPr>
              <a:t>AIエアコン制御</a:t>
            </a:r>
          </a:p>
        </p:txBody>
      </p:sp>
      <p:sp>
        <p:nvSpPr>
          <p:cNvPr id="30" name="Rounded Rectangle 29"/>
          <p:cNvSpPr/>
          <p:nvPr/>
        </p:nvSpPr>
        <p:spPr>
          <a:xfrm>
            <a:off x="8121700" y="3767328"/>
            <a:ext cx="3685946" cy="2587752"/>
          </a:xfrm>
          <a:prstGeom prst="roundRect">
            <a:avLst>
              <a:gd name="adj" fmla="val 6000"/>
            </a:avLst>
          </a:prstGeom>
          <a:solidFill>
            <a:srgbClr val="FFFFFF"/>
          </a:solidFill>
          <a:ln w="9525">
            <a:solidFill>
              <a:srgbClr val="ECECE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Rounded Rectangle 30"/>
          <p:cNvSpPr/>
          <p:nvPr/>
        </p:nvSpPr>
        <p:spPr>
          <a:xfrm>
            <a:off x="8213140" y="3858768"/>
            <a:ext cx="3503066" cy="1604406"/>
          </a:xfrm>
          <a:prstGeom prst="roundRect">
            <a:avLst>
              <a:gd name="adj" fmla="val 6000"/>
            </a:avLst>
          </a:prstGeom>
          <a:solidFill>
            <a:srgbClr val="FFFFFF"/>
          </a:solidFill>
          <a:ln w="9525">
            <a:solidFill>
              <a:srgbClr val="F0F0F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TextBox 31"/>
          <p:cNvSpPr txBox="1"/>
          <p:nvPr/>
        </p:nvSpPr>
        <p:spPr>
          <a:xfrm>
            <a:off x="8213140" y="4523811"/>
            <a:ext cx="3503066" cy="274320"/>
          </a:xfrm>
          <a:prstGeom prst="rect">
            <a:avLst/>
          </a:prstGeom>
          <a:noFill/>
        </p:spPr>
        <p:txBody>
          <a:bodyPr wrap="square" lIns="45720" rIns="45720" tIns="18288" bIns="18288" anchor="t">
            <a:spAutoFit/>
          </a:bodyPr>
          <a:lstStyle/>
          <a:p>
            <a:pPr algn="ctr"/>
            <a:r>
              <a:rPr sz="900" b="0">
                <a:solidFill>
                  <a:srgbClr val="6B6B73"/>
                </a:solidFill>
                <a:latin typeface="Hiragino Sans"/>
              </a:rPr>
              <a:t>SVG ロゴ（サイト版参照）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8213140" y="5536326"/>
            <a:ext cx="3503066" cy="27432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r>
              <a:rPr sz="900">
                <a:solidFill>
                  <a:srgbClr val="6B6B73"/>
                </a:solidFill>
                <a:latin typeface="Hiragino Sans"/>
              </a:rPr>
              <a:t>06  </a:t>
            </a:r>
            <a:r>
              <a:rPr sz="1000" b="1">
                <a:solidFill>
                  <a:srgbClr val="111114"/>
                </a:solidFill>
                <a:latin typeface="Hiragino Sans"/>
              </a:rPr>
              <a:t>Panasonic エオリア</a:t>
            </a:r>
            <a:r>
              <a:rPr sz="1000" b="1">
                <a:solidFill>
                  <a:srgbClr val="2563EB"/>
                </a:solidFill>
                <a:latin typeface="Hiragino Sans"/>
              </a:rPr>
              <a:t>  ●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8213140" y="5810646"/>
            <a:ext cx="3503066" cy="274320"/>
          </a:xfrm>
          <a:prstGeom prst="rect">
            <a:avLst/>
          </a:prstGeom>
          <a:noFill/>
        </p:spPr>
        <p:txBody>
          <a:bodyPr wrap="square" lIns="45720" rIns="45720" tIns="18288" bIns="18288" anchor="t">
            <a:spAutoFit/>
          </a:bodyPr>
          <a:lstStyle/>
          <a:p>
            <a:pPr algn="l"/>
            <a:r>
              <a:rPr sz="850" b="0">
                <a:solidFill>
                  <a:srgbClr val="6B6B73"/>
                </a:solidFill>
                <a:latin typeface="Hiragino Sans"/>
              </a:rPr>
              <a:t>エアコン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384048" y="411480"/>
            <a:ext cx="6400800" cy="365760"/>
          </a:xfrm>
          <a:prstGeom prst="rect">
            <a:avLst/>
          </a:prstGeom>
          <a:noFill/>
        </p:spPr>
        <p:txBody>
          <a:bodyPr wrap="square" lIns="45720" rIns="45720" tIns="18288" bIns="18288" anchor="t">
            <a:spAutoFit/>
          </a:bodyPr>
          <a:lstStyle/>
          <a:p>
            <a:pPr algn="l"/>
            <a:r>
              <a:rPr sz="1500" b="1">
                <a:solidFill>
                  <a:srgbClr val="111114"/>
                </a:solidFill>
                <a:latin typeface="Hiragino Sans"/>
              </a:rPr>
              <a:t>04  家電・電子機器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84048" y="713232"/>
            <a:ext cx="6400800" cy="274320"/>
          </a:xfrm>
          <a:prstGeom prst="rect">
            <a:avLst/>
          </a:prstGeom>
          <a:noFill/>
        </p:spPr>
        <p:txBody>
          <a:bodyPr wrap="square" lIns="45720" rIns="45720" tIns="18288" bIns="18288" anchor="t">
            <a:spAutoFit/>
          </a:bodyPr>
          <a:lstStyle/>
          <a:p>
            <a:pPr algn="l"/>
            <a:r>
              <a:rPr sz="900" b="0">
                <a:solidFill>
                  <a:srgbClr val="6B6B73"/>
                </a:solidFill>
                <a:latin typeface="Hiragino Sans"/>
              </a:rPr>
              <a:t>7–8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978847" y="411480"/>
            <a:ext cx="1828800" cy="274320"/>
          </a:xfrm>
          <a:prstGeom prst="rect">
            <a:avLst/>
          </a:prstGeom>
          <a:noFill/>
        </p:spPr>
        <p:txBody>
          <a:bodyPr wrap="square" lIns="45720" rIns="45720" tIns="18288" bIns="18288" anchor="t">
            <a:spAutoFit/>
          </a:bodyPr>
          <a:lstStyle/>
          <a:p>
            <a:pPr algn="r"/>
            <a:r>
              <a:rPr sz="900" b="0">
                <a:solidFill>
                  <a:srgbClr val="6B6B73"/>
                </a:solidFill>
                <a:latin typeface="Hiragino Sans"/>
              </a:rPr>
              <a:t>page 2 / 2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384048" y="960120"/>
            <a:ext cx="3685946" cy="2587752"/>
          </a:xfrm>
          <a:prstGeom prst="roundRect">
            <a:avLst>
              <a:gd name="adj" fmla="val 6000"/>
            </a:avLst>
          </a:prstGeom>
          <a:solidFill>
            <a:srgbClr val="FFFFFF"/>
          </a:solidFill>
          <a:ln w="9525">
            <a:solidFill>
              <a:srgbClr val="ECECE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ounded Rectangle 5"/>
          <p:cNvSpPr/>
          <p:nvPr/>
        </p:nvSpPr>
        <p:spPr>
          <a:xfrm>
            <a:off x="475488" y="1051560"/>
            <a:ext cx="3503066" cy="1604406"/>
          </a:xfrm>
          <a:prstGeom prst="roundRect">
            <a:avLst>
              <a:gd name="adj" fmla="val 6000"/>
            </a:avLst>
          </a:prstGeom>
          <a:solidFill>
            <a:srgbClr val="FFFFFF"/>
          </a:solidFill>
          <a:ln w="9525">
            <a:solidFill>
              <a:srgbClr val="F0F0F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475488" y="1716603"/>
            <a:ext cx="3503066" cy="274320"/>
          </a:xfrm>
          <a:prstGeom prst="rect">
            <a:avLst/>
          </a:prstGeom>
          <a:noFill/>
        </p:spPr>
        <p:txBody>
          <a:bodyPr wrap="square" lIns="45720" rIns="45720" tIns="18288" bIns="18288" anchor="t">
            <a:spAutoFit/>
          </a:bodyPr>
          <a:lstStyle/>
          <a:p>
            <a:pPr algn="ctr"/>
            <a:r>
              <a:rPr sz="900" b="0">
                <a:solidFill>
                  <a:srgbClr val="6B6B73"/>
                </a:solidFill>
                <a:latin typeface="Hiragino Sans"/>
              </a:rPr>
              <a:t>SVG ロゴ（サイト版参照）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75488" y="2729118"/>
            <a:ext cx="3503066" cy="27432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r>
              <a:rPr sz="900">
                <a:solidFill>
                  <a:srgbClr val="6B6B73"/>
                </a:solidFill>
                <a:latin typeface="Hiragino Sans"/>
              </a:rPr>
              <a:t>07  </a:t>
            </a:r>
            <a:r>
              <a:rPr sz="1000" b="1">
                <a:solidFill>
                  <a:srgbClr val="111114"/>
                </a:solidFill>
                <a:latin typeface="Hiragino Sans"/>
              </a:rPr>
              <a:t>Cooler Master CryoFuze</a:t>
            </a:r>
            <a:r>
              <a:rPr sz="1000" b="1">
                <a:solidFill>
                  <a:srgbClr val="2563EB"/>
                </a:solidFill>
                <a:latin typeface="Hiragino Sans"/>
              </a:rPr>
              <a:t>  ●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75488" y="3003438"/>
            <a:ext cx="3503066" cy="274320"/>
          </a:xfrm>
          <a:prstGeom prst="rect">
            <a:avLst/>
          </a:prstGeom>
          <a:noFill/>
        </p:spPr>
        <p:txBody>
          <a:bodyPr wrap="square" lIns="45720" rIns="45720" tIns="18288" bIns="18288" anchor="t">
            <a:spAutoFit/>
          </a:bodyPr>
          <a:lstStyle/>
          <a:p>
            <a:pPr algn="l"/>
            <a:r>
              <a:rPr sz="850" b="0">
                <a:solidFill>
                  <a:srgbClr val="6B6B73"/>
                </a:solidFill>
                <a:latin typeface="Hiragino Sans"/>
              </a:rPr>
              <a:t>CPUグリス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4252874" y="960120"/>
            <a:ext cx="3685946" cy="2587752"/>
          </a:xfrm>
          <a:prstGeom prst="roundRect">
            <a:avLst>
              <a:gd name="adj" fmla="val 6000"/>
            </a:avLst>
          </a:prstGeom>
          <a:solidFill>
            <a:srgbClr val="FFFFFF"/>
          </a:solidFill>
          <a:ln w="9525">
            <a:solidFill>
              <a:srgbClr val="ECECE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ounded Rectangle 10"/>
          <p:cNvSpPr/>
          <p:nvPr/>
        </p:nvSpPr>
        <p:spPr>
          <a:xfrm>
            <a:off x="4344314" y="1051560"/>
            <a:ext cx="3503066" cy="1604406"/>
          </a:xfrm>
          <a:prstGeom prst="roundRect">
            <a:avLst>
              <a:gd name="adj" fmla="val 6000"/>
            </a:avLst>
          </a:prstGeom>
          <a:solidFill>
            <a:srgbClr val="FFFFFF"/>
          </a:solidFill>
          <a:ln w="9525">
            <a:solidFill>
              <a:srgbClr val="F0F0F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4344314" y="1716603"/>
            <a:ext cx="3503066" cy="274320"/>
          </a:xfrm>
          <a:prstGeom prst="rect">
            <a:avLst/>
          </a:prstGeom>
          <a:noFill/>
        </p:spPr>
        <p:txBody>
          <a:bodyPr wrap="square" lIns="45720" rIns="45720" tIns="18288" bIns="18288" anchor="t">
            <a:spAutoFit/>
          </a:bodyPr>
          <a:lstStyle/>
          <a:p>
            <a:pPr algn="ctr"/>
            <a:r>
              <a:rPr sz="900" b="0">
                <a:solidFill>
                  <a:srgbClr val="6B6B73"/>
                </a:solidFill>
                <a:latin typeface="Hiragino Sans"/>
              </a:rPr>
              <a:t>SVG ロゴ（サイト版参照）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344314" y="2729118"/>
            <a:ext cx="3503066" cy="27432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r>
              <a:rPr sz="900">
                <a:solidFill>
                  <a:srgbClr val="6B6B73"/>
                </a:solidFill>
                <a:latin typeface="Hiragino Sans"/>
              </a:rPr>
              <a:t>08  </a:t>
            </a:r>
            <a:r>
              <a:rPr sz="1000" b="1">
                <a:solidFill>
                  <a:srgbClr val="111114"/>
                </a:solidFill>
                <a:latin typeface="Hiragino Sans"/>
              </a:rPr>
              <a:t>NZXT Kraken</a:t>
            </a:r>
            <a:r>
              <a:rPr sz="1000" b="1">
                <a:solidFill>
                  <a:srgbClr val="2563EB"/>
                </a:solidFill>
                <a:latin typeface="Hiragino Sans"/>
              </a:rPr>
              <a:t>  ●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344314" y="3003438"/>
            <a:ext cx="3503066" cy="274320"/>
          </a:xfrm>
          <a:prstGeom prst="rect">
            <a:avLst/>
          </a:prstGeom>
          <a:noFill/>
        </p:spPr>
        <p:txBody>
          <a:bodyPr wrap="square" lIns="45720" rIns="45720" tIns="18288" bIns="18288" anchor="t">
            <a:spAutoFit/>
          </a:bodyPr>
          <a:lstStyle/>
          <a:p>
            <a:pPr algn="l"/>
            <a:r>
              <a:rPr sz="850" b="0">
                <a:solidFill>
                  <a:srgbClr val="6B6B73"/>
                </a:solidFill>
                <a:latin typeface="Hiragino Sans"/>
              </a:rPr>
              <a:t>水冷CPUクーラー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384048" y="2560320"/>
            <a:ext cx="11423599" cy="457200"/>
          </a:xfrm>
          <a:prstGeom prst="rect">
            <a:avLst/>
          </a:prstGeom>
          <a:noFill/>
        </p:spPr>
        <p:txBody>
          <a:bodyPr wrap="square" lIns="45720" rIns="45720" tIns="18288" bIns="18288" anchor="t">
            <a:spAutoFit/>
          </a:bodyPr>
          <a:lstStyle/>
          <a:p>
            <a:pPr algn="l"/>
            <a:r>
              <a:rPr sz="1200" b="1">
                <a:solidFill>
                  <a:srgbClr val="6B6B73"/>
                </a:solidFill>
                <a:latin typeface="Hiragino Sans"/>
              </a:rPr>
              <a:t>05 / 08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84048" y="2926080"/>
            <a:ext cx="11423599" cy="914400"/>
          </a:xfrm>
          <a:prstGeom prst="rect">
            <a:avLst/>
          </a:prstGeom>
          <a:noFill/>
        </p:spPr>
        <p:txBody>
          <a:bodyPr wrap="square" lIns="45720" rIns="45720" tIns="18288" bIns="18288" anchor="t">
            <a:spAutoFit/>
          </a:bodyPr>
          <a:lstStyle/>
          <a:p>
            <a:pPr algn="l"/>
            <a:r>
              <a:rPr sz="3600" b="1">
                <a:solidFill>
                  <a:srgbClr val="111114"/>
                </a:solidFill>
                <a:latin typeface="Hiragino Sans"/>
              </a:rPr>
              <a:t>自動車・モビリティ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84048" y="4023360"/>
            <a:ext cx="11423599" cy="457200"/>
          </a:xfrm>
          <a:prstGeom prst="rect">
            <a:avLst/>
          </a:prstGeom>
          <a:noFill/>
        </p:spPr>
        <p:txBody>
          <a:bodyPr wrap="square" lIns="45720" rIns="45720" tIns="18288" bIns="18288" anchor="t">
            <a:spAutoFit/>
          </a:bodyPr>
          <a:lstStyle/>
          <a:p>
            <a:pPr algn="l"/>
            <a:r>
              <a:rPr sz="1400" b="0">
                <a:solidFill>
                  <a:srgbClr val="6B6B73"/>
                </a:solidFill>
                <a:latin typeface="Hiragino Sans"/>
              </a:rPr>
              <a:t>6 件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384048" y="411480"/>
            <a:ext cx="6400800" cy="365760"/>
          </a:xfrm>
          <a:prstGeom prst="rect">
            <a:avLst/>
          </a:prstGeom>
          <a:noFill/>
        </p:spPr>
        <p:txBody>
          <a:bodyPr wrap="square" lIns="45720" rIns="45720" tIns="18288" bIns="18288" anchor="t">
            <a:spAutoFit/>
          </a:bodyPr>
          <a:lstStyle/>
          <a:p>
            <a:pPr algn="l"/>
            <a:r>
              <a:rPr sz="1500" b="1">
                <a:solidFill>
                  <a:srgbClr val="111114"/>
                </a:solidFill>
                <a:latin typeface="Hiragino Sans"/>
              </a:rPr>
              <a:t>05  自動車・モビリティ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84048" y="713232"/>
            <a:ext cx="6400800" cy="274320"/>
          </a:xfrm>
          <a:prstGeom prst="rect">
            <a:avLst/>
          </a:prstGeom>
          <a:noFill/>
        </p:spPr>
        <p:txBody>
          <a:bodyPr wrap="square" lIns="45720" rIns="45720" tIns="18288" bIns="18288" anchor="t">
            <a:spAutoFit/>
          </a:bodyPr>
          <a:lstStyle/>
          <a:p>
            <a:pPr algn="l"/>
            <a:r>
              <a:rPr sz="900" b="0">
                <a:solidFill>
                  <a:srgbClr val="6B6B73"/>
                </a:solidFill>
                <a:latin typeface="Hiragino Sans"/>
              </a:rPr>
              <a:t>1–6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978847" y="411480"/>
            <a:ext cx="1828800" cy="274320"/>
          </a:xfrm>
          <a:prstGeom prst="rect">
            <a:avLst/>
          </a:prstGeom>
          <a:noFill/>
        </p:spPr>
        <p:txBody>
          <a:bodyPr wrap="square" lIns="45720" rIns="45720" tIns="18288" bIns="18288" anchor="t">
            <a:spAutoFit/>
          </a:bodyPr>
          <a:lstStyle/>
          <a:p>
            <a:pPr algn="r"/>
            <a:r>
              <a:rPr sz="900" b="0">
                <a:solidFill>
                  <a:srgbClr val="6B6B73"/>
                </a:solidFill>
                <a:latin typeface="Hiragino Sans"/>
              </a:rPr>
              <a:t>page 1 / 1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384048" y="960120"/>
            <a:ext cx="3685946" cy="2587752"/>
          </a:xfrm>
          <a:prstGeom prst="roundRect">
            <a:avLst>
              <a:gd name="adj" fmla="val 6000"/>
            </a:avLst>
          </a:prstGeom>
          <a:solidFill>
            <a:srgbClr val="FFFFFF"/>
          </a:solidFill>
          <a:ln w="9525">
            <a:solidFill>
              <a:srgbClr val="ECECE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ounded Rectangle 5"/>
          <p:cNvSpPr/>
          <p:nvPr/>
        </p:nvSpPr>
        <p:spPr>
          <a:xfrm>
            <a:off x="475488" y="1051560"/>
            <a:ext cx="3503066" cy="1604406"/>
          </a:xfrm>
          <a:prstGeom prst="roundRect">
            <a:avLst>
              <a:gd name="adj" fmla="val 6000"/>
            </a:avLst>
          </a:prstGeom>
          <a:solidFill>
            <a:srgbClr val="FFFFFF"/>
          </a:solidFill>
          <a:ln w="9525">
            <a:solidFill>
              <a:srgbClr val="F0F0F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475488" y="1716603"/>
            <a:ext cx="3503066" cy="274320"/>
          </a:xfrm>
          <a:prstGeom prst="rect">
            <a:avLst/>
          </a:prstGeom>
          <a:noFill/>
        </p:spPr>
        <p:txBody>
          <a:bodyPr wrap="square" lIns="45720" rIns="45720" tIns="18288" bIns="18288" anchor="t">
            <a:spAutoFit/>
          </a:bodyPr>
          <a:lstStyle/>
          <a:p>
            <a:pPr algn="ctr"/>
            <a:r>
              <a:rPr sz="900" b="0">
                <a:solidFill>
                  <a:srgbClr val="6B6B73"/>
                </a:solidFill>
                <a:latin typeface="Hiragino Sans"/>
              </a:rPr>
              <a:t>画像未取得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75488" y="2729118"/>
            <a:ext cx="3503066" cy="27432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r>
              <a:rPr sz="900">
                <a:solidFill>
                  <a:srgbClr val="6B6B73"/>
                </a:solidFill>
                <a:latin typeface="Hiragino Sans"/>
              </a:rPr>
              <a:t>01  </a:t>
            </a:r>
            <a:r>
              <a:rPr sz="1000" b="1">
                <a:solidFill>
                  <a:srgbClr val="111114"/>
                </a:solidFill>
                <a:latin typeface="Hiragino Sans"/>
              </a:rPr>
              <a:t>Lexus Climate Concierge</a:t>
            </a:r>
            <a:r>
              <a:rPr sz="1000" b="1">
                <a:solidFill>
                  <a:srgbClr val="2563EB"/>
                </a:solidFill>
                <a:latin typeface="Hiragino Sans"/>
              </a:rPr>
              <a:t>  ●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75488" y="3003438"/>
            <a:ext cx="3503066" cy="274320"/>
          </a:xfrm>
          <a:prstGeom prst="rect">
            <a:avLst/>
          </a:prstGeom>
          <a:noFill/>
        </p:spPr>
        <p:txBody>
          <a:bodyPr wrap="square" lIns="45720" rIns="45720" tIns="18288" bIns="18288" anchor="t">
            <a:spAutoFit/>
          </a:bodyPr>
          <a:lstStyle/>
          <a:p>
            <a:pPr algn="l"/>
            <a:r>
              <a:rPr sz="850" b="0">
                <a:solidFill>
                  <a:srgbClr val="6B6B73"/>
                </a:solidFill>
                <a:latin typeface="Hiragino Sans"/>
              </a:rPr>
              <a:t>空調制御システム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4252874" y="960120"/>
            <a:ext cx="3685946" cy="2587752"/>
          </a:xfrm>
          <a:prstGeom prst="roundRect">
            <a:avLst>
              <a:gd name="adj" fmla="val 6000"/>
            </a:avLst>
          </a:prstGeom>
          <a:solidFill>
            <a:srgbClr val="FFFFFF"/>
          </a:solidFill>
          <a:ln w="9525">
            <a:solidFill>
              <a:srgbClr val="ECECE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ounded Rectangle 10"/>
          <p:cNvSpPr/>
          <p:nvPr/>
        </p:nvSpPr>
        <p:spPr>
          <a:xfrm>
            <a:off x="4344314" y="1051560"/>
            <a:ext cx="3503066" cy="1604406"/>
          </a:xfrm>
          <a:prstGeom prst="roundRect">
            <a:avLst>
              <a:gd name="adj" fmla="val 6000"/>
            </a:avLst>
          </a:prstGeom>
          <a:solidFill>
            <a:srgbClr val="FFFFFF"/>
          </a:solidFill>
          <a:ln w="9525">
            <a:solidFill>
              <a:srgbClr val="F0F0F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4344314" y="1716603"/>
            <a:ext cx="3503066" cy="274320"/>
          </a:xfrm>
          <a:prstGeom prst="rect">
            <a:avLst/>
          </a:prstGeom>
          <a:noFill/>
        </p:spPr>
        <p:txBody>
          <a:bodyPr wrap="square" lIns="45720" rIns="45720" tIns="18288" bIns="18288" anchor="t">
            <a:spAutoFit/>
          </a:bodyPr>
          <a:lstStyle/>
          <a:p>
            <a:pPr algn="ctr"/>
            <a:r>
              <a:rPr sz="900" b="0">
                <a:solidFill>
                  <a:srgbClr val="6B6B73"/>
                </a:solidFill>
                <a:latin typeface="Hiragino Sans"/>
              </a:rPr>
              <a:t>画像未取得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344314" y="2729118"/>
            <a:ext cx="3503066" cy="27432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r>
              <a:rPr sz="900">
                <a:solidFill>
                  <a:srgbClr val="6B6B73"/>
                </a:solidFill>
                <a:latin typeface="Hiragino Sans"/>
              </a:rPr>
              <a:t>02  </a:t>
            </a:r>
            <a:r>
              <a:rPr sz="1000" b="1">
                <a:solidFill>
                  <a:srgbClr val="111114"/>
                </a:solidFill>
                <a:latin typeface="Hiragino Sans"/>
              </a:rPr>
              <a:t>Mercedes THERMOTRONIC</a:t>
            </a:r>
            <a:r>
              <a:rPr sz="1000" b="1">
                <a:solidFill>
                  <a:srgbClr val="2563EB"/>
                </a:solidFill>
                <a:latin typeface="Hiragino Sans"/>
              </a:rPr>
              <a:t>  ●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344314" y="3003438"/>
            <a:ext cx="3503066" cy="274320"/>
          </a:xfrm>
          <a:prstGeom prst="rect">
            <a:avLst/>
          </a:prstGeom>
          <a:noFill/>
        </p:spPr>
        <p:txBody>
          <a:bodyPr wrap="square" lIns="45720" rIns="45720" tIns="18288" bIns="18288" anchor="t">
            <a:spAutoFit/>
          </a:bodyPr>
          <a:lstStyle/>
          <a:p>
            <a:pPr algn="l"/>
            <a:r>
              <a:rPr sz="850" b="0">
                <a:solidFill>
                  <a:srgbClr val="6B6B73"/>
                </a:solidFill>
                <a:latin typeface="Hiragino Sans"/>
              </a:rPr>
              <a:t>自動エアコン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8121700" y="960120"/>
            <a:ext cx="3685946" cy="2587752"/>
          </a:xfrm>
          <a:prstGeom prst="roundRect">
            <a:avLst>
              <a:gd name="adj" fmla="val 6000"/>
            </a:avLst>
          </a:prstGeom>
          <a:solidFill>
            <a:srgbClr val="FFFFFF"/>
          </a:solidFill>
          <a:ln w="9525">
            <a:solidFill>
              <a:srgbClr val="ECECE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Rounded Rectangle 15"/>
          <p:cNvSpPr/>
          <p:nvPr/>
        </p:nvSpPr>
        <p:spPr>
          <a:xfrm>
            <a:off x="8213140" y="1051560"/>
            <a:ext cx="3503066" cy="1604406"/>
          </a:xfrm>
          <a:prstGeom prst="roundRect">
            <a:avLst>
              <a:gd name="adj" fmla="val 6000"/>
            </a:avLst>
          </a:prstGeom>
          <a:solidFill>
            <a:srgbClr val="FFFFFF"/>
          </a:solidFill>
          <a:ln w="9525">
            <a:solidFill>
              <a:srgbClr val="F0F0F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8213140" y="1716603"/>
            <a:ext cx="3503066" cy="274320"/>
          </a:xfrm>
          <a:prstGeom prst="rect">
            <a:avLst/>
          </a:prstGeom>
          <a:noFill/>
        </p:spPr>
        <p:txBody>
          <a:bodyPr wrap="square" lIns="45720" rIns="45720" tIns="18288" bIns="18288" anchor="t">
            <a:spAutoFit/>
          </a:bodyPr>
          <a:lstStyle/>
          <a:p>
            <a:pPr algn="ctr"/>
            <a:r>
              <a:rPr sz="900" b="0">
                <a:solidFill>
                  <a:srgbClr val="6B6B73"/>
                </a:solidFill>
                <a:latin typeface="Hiragino Sans"/>
              </a:rPr>
              <a:t>画像未取得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8213140" y="2729118"/>
            <a:ext cx="3503066" cy="27432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r>
              <a:rPr sz="900">
                <a:solidFill>
                  <a:srgbClr val="6B6B73"/>
                </a:solidFill>
                <a:latin typeface="Hiragino Sans"/>
              </a:rPr>
              <a:t>03  </a:t>
            </a:r>
            <a:r>
              <a:rPr sz="1000" b="1">
                <a:solidFill>
                  <a:srgbClr val="111114"/>
                </a:solidFill>
                <a:latin typeface="Hiragino Sans"/>
              </a:rPr>
              <a:t>Tesla Cabin Overheat Protection</a:t>
            </a:r>
            <a:r>
              <a:rPr sz="1000" b="1">
                <a:solidFill>
                  <a:srgbClr val="2563EB"/>
                </a:solidFill>
                <a:latin typeface="Hiragino Sans"/>
              </a:rPr>
              <a:t>  ●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8213140" y="3003438"/>
            <a:ext cx="3503066" cy="274320"/>
          </a:xfrm>
          <a:prstGeom prst="rect">
            <a:avLst/>
          </a:prstGeom>
          <a:noFill/>
        </p:spPr>
        <p:txBody>
          <a:bodyPr wrap="square" lIns="45720" rIns="45720" tIns="18288" bIns="18288" anchor="t">
            <a:spAutoFit/>
          </a:bodyPr>
          <a:lstStyle/>
          <a:p>
            <a:pPr algn="l"/>
            <a:r>
              <a:rPr sz="850" b="0">
                <a:solidFill>
                  <a:srgbClr val="6B6B73"/>
                </a:solidFill>
                <a:latin typeface="Hiragino Sans"/>
              </a:rPr>
              <a:t>車内過熱防止</a:t>
            </a:r>
          </a:p>
        </p:txBody>
      </p:sp>
      <p:sp>
        <p:nvSpPr>
          <p:cNvPr id="20" name="Rounded Rectangle 19"/>
          <p:cNvSpPr/>
          <p:nvPr/>
        </p:nvSpPr>
        <p:spPr>
          <a:xfrm>
            <a:off x="384048" y="3767328"/>
            <a:ext cx="3685946" cy="2587752"/>
          </a:xfrm>
          <a:prstGeom prst="roundRect">
            <a:avLst>
              <a:gd name="adj" fmla="val 6000"/>
            </a:avLst>
          </a:prstGeom>
          <a:solidFill>
            <a:srgbClr val="FFFFFF"/>
          </a:solidFill>
          <a:ln w="9525">
            <a:solidFill>
              <a:srgbClr val="ECECE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ounded Rectangle 20"/>
          <p:cNvSpPr/>
          <p:nvPr/>
        </p:nvSpPr>
        <p:spPr>
          <a:xfrm>
            <a:off x="475488" y="3858768"/>
            <a:ext cx="3503066" cy="1604406"/>
          </a:xfrm>
          <a:prstGeom prst="roundRect">
            <a:avLst>
              <a:gd name="adj" fmla="val 6000"/>
            </a:avLst>
          </a:prstGeom>
          <a:solidFill>
            <a:srgbClr val="FFFFFF"/>
          </a:solidFill>
          <a:ln w="9525">
            <a:solidFill>
              <a:srgbClr val="F0F0F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475488" y="4523811"/>
            <a:ext cx="3503066" cy="274320"/>
          </a:xfrm>
          <a:prstGeom prst="rect">
            <a:avLst/>
          </a:prstGeom>
          <a:noFill/>
        </p:spPr>
        <p:txBody>
          <a:bodyPr wrap="square" lIns="45720" rIns="45720" tIns="18288" bIns="18288" anchor="t">
            <a:spAutoFit/>
          </a:bodyPr>
          <a:lstStyle/>
          <a:p>
            <a:pPr algn="ctr"/>
            <a:r>
              <a:rPr sz="900" b="0">
                <a:solidFill>
                  <a:srgbClr val="6B6B73"/>
                </a:solidFill>
                <a:latin typeface="Hiragino Sans"/>
              </a:rPr>
              <a:t>画像未取得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475488" y="5536326"/>
            <a:ext cx="3503066" cy="27432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r>
              <a:rPr sz="900">
                <a:solidFill>
                  <a:srgbClr val="6B6B73"/>
                </a:solidFill>
                <a:latin typeface="Hiragino Sans"/>
              </a:rPr>
              <a:t>04  </a:t>
            </a:r>
            <a:r>
              <a:rPr sz="1000" b="1">
                <a:solidFill>
                  <a:srgbClr val="111114"/>
                </a:solidFill>
                <a:latin typeface="Hiragino Sans"/>
              </a:rPr>
              <a:t>BMW Active Air Stream</a:t>
            </a:r>
            <a:r>
              <a:rPr sz="1000" b="1">
                <a:solidFill>
                  <a:srgbClr val="2563EB"/>
                </a:solidFill>
                <a:latin typeface="Hiragino Sans"/>
              </a:rPr>
              <a:t>  ●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475488" y="5810646"/>
            <a:ext cx="3503066" cy="274320"/>
          </a:xfrm>
          <a:prstGeom prst="rect">
            <a:avLst/>
          </a:prstGeom>
          <a:noFill/>
        </p:spPr>
        <p:txBody>
          <a:bodyPr wrap="square" lIns="45720" rIns="45720" tIns="18288" bIns="18288" anchor="t">
            <a:spAutoFit/>
          </a:bodyPr>
          <a:lstStyle/>
          <a:p>
            <a:pPr algn="l"/>
            <a:r>
              <a:rPr sz="850" b="0">
                <a:solidFill>
                  <a:srgbClr val="6B6B73"/>
                </a:solidFill>
                <a:latin typeface="Hiragino Sans"/>
              </a:rPr>
              <a:t>空調制御</a:t>
            </a:r>
          </a:p>
        </p:txBody>
      </p:sp>
      <p:sp>
        <p:nvSpPr>
          <p:cNvPr id="25" name="Rounded Rectangle 24"/>
          <p:cNvSpPr/>
          <p:nvPr/>
        </p:nvSpPr>
        <p:spPr>
          <a:xfrm>
            <a:off x="4252874" y="3767328"/>
            <a:ext cx="3685946" cy="2587752"/>
          </a:xfrm>
          <a:prstGeom prst="roundRect">
            <a:avLst>
              <a:gd name="adj" fmla="val 6000"/>
            </a:avLst>
          </a:prstGeom>
          <a:solidFill>
            <a:srgbClr val="FFFFFF"/>
          </a:solidFill>
          <a:ln w="9525">
            <a:solidFill>
              <a:srgbClr val="ECECE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Rounded Rectangle 25"/>
          <p:cNvSpPr/>
          <p:nvPr/>
        </p:nvSpPr>
        <p:spPr>
          <a:xfrm>
            <a:off x="4344314" y="3858768"/>
            <a:ext cx="3503066" cy="1604406"/>
          </a:xfrm>
          <a:prstGeom prst="roundRect">
            <a:avLst>
              <a:gd name="adj" fmla="val 6000"/>
            </a:avLst>
          </a:prstGeom>
          <a:solidFill>
            <a:srgbClr val="FFFFFF"/>
          </a:solidFill>
          <a:ln w="9525">
            <a:solidFill>
              <a:srgbClr val="F0F0F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4344314" y="4523811"/>
            <a:ext cx="3503066" cy="274320"/>
          </a:xfrm>
          <a:prstGeom prst="rect">
            <a:avLst/>
          </a:prstGeom>
          <a:noFill/>
        </p:spPr>
        <p:txBody>
          <a:bodyPr wrap="square" lIns="45720" rIns="45720" tIns="18288" bIns="18288" anchor="t">
            <a:spAutoFit/>
          </a:bodyPr>
          <a:lstStyle/>
          <a:p>
            <a:pPr algn="ctr"/>
            <a:r>
              <a:rPr sz="900" b="0">
                <a:solidFill>
                  <a:srgbClr val="6B6B73"/>
                </a:solidFill>
                <a:latin typeface="Hiragino Sans"/>
              </a:rPr>
              <a:t>画像未取得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4344314" y="5536326"/>
            <a:ext cx="3503066" cy="27432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r>
              <a:rPr sz="900">
                <a:solidFill>
                  <a:srgbClr val="6B6B73"/>
                </a:solidFill>
                <a:latin typeface="Hiragino Sans"/>
              </a:rPr>
              <a:t>05  </a:t>
            </a:r>
            <a:r>
              <a:rPr sz="1000" b="1">
                <a:solidFill>
                  <a:srgbClr val="111114"/>
                </a:solidFill>
                <a:latin typeface="Hiragino Sans"/>
              </a:rPr>
              <a:t>Toyota Solar Ventilation</a:t>
            </a:r>
            <a:r>
              <a:rPr sz="1000" b="1">
                <a:solidFill>
                  <a:srgbClr val="2563EB"/>
                </a:solidFill>
                <a:latin typeface="Hiragino Sans"/>
              </a:rPr>
              <a:t>  ●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4344314" y="5810646"/>
            <a:ext cx="3503066" cy="274320"/>
          </a:xfrm>
          <a:prstGeom prst="rect">
            <a:avLst/>
          </a:prstGeom>
          <a:noFill/>
        </p:spPr>
        <p:txBody>
          <a:bodyPr wrap="square" lIns="45720" rIns="45720" tIns="18288" bIns="18288" anchor="t">
            <a:spAutoFit/>
          </a:bodyPr>
          <a:lstStyle/>
          <a:p>
            <a:pPr algn="l"/>
            <a:r>
              <a:rPr sz="850" b="0">
                <a:solidFill>
                  <a:srgbClr val="6B6B73"/>
                </a:solidFill>
                <a:latin typeface="Hiragino Sans"/>
              </a:rPr>
              <a:t>ソーラー換気</a:t>
            </a:r>
          </a:p>
        </p:txBody>
      </p:sp>
      <p:sp>
        <p:nvSpPr>
          <p:cNvPr id="30" name="Rounded Rectangle 29"/>
          <p:cNvSpPr/>
          <p:nvPr/>
        </p:nvSpPr>
        <p:spPr>
          <a:xfrm>
            <a:off x="8121700" y="3767328"/>
            <a:ext cx="3685946" cy="2587752"/>
          </a:xfrm>
          <a:prstGeom prst="roundRect">
            <a:avLst>
              <a:gd name="adj" fmla="val 6000"/>
            </a:avLst>
          </a:prstGeom>
          <a:solidFill>
            <a:srgbClr val="FFFFFF"/>
          </a:solidFill>
          <a:ln w="9525">
            <a:solidFill>
              <a:srgbClr val="ECECE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Rounded Rectangle 30"/>
          <p:cNvSpPr/>
          <p:nvPr/>
        </p:nvSpPr>
        <p:spPr>
          <a:xfrm>
            <a:off x="8213140" y="3858768"/>
            <a:ext cx="3503066" cy="1604406"/>
          </a:xfrm>
          <a:prstGeom prst="roundRect">
            <a:avLst>
              <a:gd name="adj" fmla="val 6000"/>
            </a:avLst>
          </a:prstGeom>
          <a:solidFill>
            <a:srgbClr val="FFFFFF"/>
          </a:solidFill>
          <a:ln w="9525">
            <a:solidFill>
              <a:srgbClr val="F0F0F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TextBox 31"/>
          <p:cNvSpPr txBox="1"/>
          <p:nvPr/>
        </p:nvSpPr>
        <p:spPr>
          <a:xfrm>
            <a:off x="8213140" y="4523811"/>
            <a:ext cx="3503066" cy="274320"/>
          </a:xfrm>
          <a:prstGeom prst="rect">
            <a:avLst/>
          </a:prstGeom>
          <a:noFill/>
        </p:spPr>
        <p:txBody>
          <a:bodyPr wrap="square" lIns="45720" rIns="45720" tIns="18288" bIns="18288" anchor="t">
            <a:spAutoFit/>
          </a:bodyPr>
          <a:lstStyle/>
          <a:p>
            <a:pPr algn="ctr"/>
            <a:r>
              <a:rPr sz="900" b="0">
                <a:solidFill>
                  <a:srgbClr val="6B6B73"/>
                </a:solidFill>
                <a:latin typeface="Hiragino Sans"/>
              </a:rPr>
              <a:t>画像未取得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8213140" y="5536326"/>
            <a:ext cx="3503066" cy="27432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r>
              <a:rPr sz="900">
                <a:solidFill>
                  <a:srgbClr val="6B6B73"/>
                </a:solidFill>
                <a:latin typeface="Hiragino Sans"/>
              </a:rPr>
              <a:t>06  </a:t>
            </a:r>
            <a:r>
              <a:rPr sz="1000" b="1">
                <a:solidFill>
                  <a:srgbClr val="111114"/>
                </a:solidFill>
                <a:latin typeface="Hiragino Sans"/>
              </a:rPr>
              <a:t>Hyundai Solar Roof</a:t>
            </a:r>
            <a:r>
              <a:rPr sz="1000" b="1">
                <a:solidFill>
                  <a:srgbClr val="2563EB"/>
                </a:solidFill>
                <a:latin typeface="Hiragino Sans"/>
              </a:rPr>
              <a:t>  ●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8213140" y="5810646"/>
            <a:ext cx="3503066" cy="274320"/>
          </a:xfrm>
          <a:prstGeom prst="rect">
            <a:avLst/>
          </a:prstGeom>
          <a:noFill/>
        </p:spPr>
        <p:txBody>
          <a:bodyPr wrap="square" lIns="45720" rIns="45720" tIns="18288" bIns="18288" anchor="t">
            <a:spAutoFit/>
          </a:bodyPr>
          <a:lstStyle/>
          <a:p>
            <a:pPr algn="l"/>
            <a:r>
              <a:rPr sz="850" b="0">
                <a:solidFill>
                  <a:srgbClr val="6B6B73"/>
                </a:solidFill>
                <a:latin typeface="Hiragino Sans"/>
              </a:rPr>
              <a:t>ソーラールーフ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384048" y="2560320"/>
            <a:ext cx="11423599" cy="457200"/>
          </a:xfrm>
          <a:prstGeom prst="rect">
            <a:avLst/>
          </a:prstGeom>
          <a:noFill/>
        </p:spPr>
        <p:txBody>
          <a:bodyPr wrap="square" lIns="45720" rIns="45720" tIns="18288" bIns="18288" anchor="t">
            <a:spAutoFit/>
          </a:bodyPr>
          <a:lstStyle/>
          <a:p>
            <a:pPr algn="l"/>
            <a:r>
              <a:rPr sz="1200" b="1">
                <a:solidFill>
                  <a:srgbClr val="6B6B73"/>
                </a:solidFill>
                <a:latin typeface="Hiragino Sans"/>
              </a:rPr>
              <a:t>06 / 08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84048" y="2926080"/>
            <a:ext cx="11423599" cy="914400"/>
          </a:xfrm>
          <a:prstGeom prst="rect">
            <a:avLst/>
          </a:prstGeom>
          <a:noFill/>
        </p:spPr>
        <p:txBody>
          <a:bodyPr wrap="square" lIns="45720" rIns="45720" tIns="18288" bIns="18288" anchor="t">
            <a:spAutoFit/>
          </a:bodyPr>
          <a:lstStyle/>
          <a:p>
            <a:pPr algn="l"/>
            <a:r>
              <a:rPr sz="3600" b="1">
                <a:solidFill>
                  <a:srgbClr val="111114"/>
                </a:solidFill>
                <a:latin typeface="Hiragino Sans"/>
              </a:rPr>
              <a:t>日用品・化粧品・パッケージ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84048" y="4023360"/>
            <a:ext cx="11423599" cy="457200"/>
          </a:xfrm>
          <a:prstGeom prst="rect">
            <a:avLst/>
          </a:prstGeom>
          <a:noFill/>
        </p:spPr>
        <p:txBody>
          <a:bodyPr wrap="square" lIns="45720" rIns="45720" tIns="18288" bIns="18288" anchor="t">
            <a:spAutoFit/>
          </a:bodyPr>
          <a:lstStyle/>
          <a:p>
            <a:pPr algn="l"/>
            <a:r>
              <a:rPr sz="1400" b="0">
                <a:solidFill>
                  <a:srgbClr val="6B6B73"/>
                </a:solidFill>
                <a:latin typeface="Hiragino Sans"/>
              </a:rPr>
              <a:t>12 件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384048" y="411480"/>
            <a:ext cx="6400800" cy="365760"/>
          </a:xfrm>
          <a:prstGeom prst="rect">
            <a:avLst/>
          </a:prstGeom>
          <a:noFill/>
        </p:spPr>
        <p:txBody>
          <a:bodyPr wrap="square" lIns="45720" rIns="45720" tIns="18288" bIns="18288" anchor="t">
            <a:spAutoFit/>
          </a:bodyPr>
          <a:lstStyle/>
          <a:p>
            <a:pPr algn="l"/>
            <a:r>
              <a:rPr sz="1500" b="1">
                <a:solidFill>
                  <a:srgbClr val="111114"/>
                </a:solidFill>
                <a:latin typeface="Hiragino Sans"/>
              </a:rPr>
              <a:t>06  日用品・化粧品・パッケージ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84048" y="713232"/>
            <a:ext cx="6400800" cy="274320"/>
          </a:xfrm>
          <a:prstGeom prst="rect">
            <a:avLst/>
          </a:prstGeom>
          <a:noFill/>
        </p:spPr>
        <p:txBody>
          <a:bodyPr wrap="square" lIns="45720" rIns="45720" tIns="18288" bIns="18288" anchor="t">
            <a:spAutoFit/>
          </a:bodyPr>
          <a:lstStyle/>
          <a:p>
            <a:pPr algn="l"/>
            <a:r>
              <a:rPr sz="900" b="0">
                <a:solidFill>
                  <a:srgbClr val="6B6B73"/>
                </a:solidFill>
                <a:latin typeface="Hiragino Sans"/>
              </a:rPr>
              <a:t>1–6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978847" y="411480"/>
            <a:ext cx="1828800" cy="274320"/>
          </a:xfrm>
          <a:prstGeom prst="rect">
            <a:avLst/>
          </a:prstGeom>
          <a:noFill/>
        </p:spPr>
        <p:txBody>
          <a:bodyPr wrap="square" lIns="45720" rIns="45720" tIns="18288" bIns="18288" anchor="t">
            <a:spAutoFit/>
          </a:bodyPr>
          <a:lstStyle/>
          <a:p>
            <a:pPr algn="r"/>
            <a:r>
              <a:rPr sz="900" b="0">
                <a:solidFill>
                  <a:srgbClr val="6B6B73"/>
                </a:solidFill>
                <a:latin typeface="Hiragino Sans"/>
              </a:rPr>
              <a:t>page 1 / 2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384048" y="960120"/>
            <a:ext cx="3685946" cy="2587752"/>
          </a:xfrm>
          <a:prstGeom prst="roundRect">
            <a:avLst>
              <a:gd name="adj" fmla="val 6000"/>
            </a:avLst>
          </a:prstGeom>
          <a:solidFill>
            <a:srgbClr val="FFFFFF"/>
          </a:solidFill>
          <a:ln w="9525">
            <a:solidFill>
              <a:srgbClr val="ECECE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ounded Rectangle 5"/>
          <p:cNvSpPr/>
          <p:nvPr/>
        </p:nvSpPr>
        <p:spPr>
          <a:xfrm>
            <a:off x="475488" y="1051560"/>
            <a:ext cx="3503066" cy="1604406"/>
          </a:xfrm>
          <a:prstGeom prst="roundRect">
            <a:avLst>
              <a:gd name="adj" fmla="val 6000"/>
            </a:avLst>
          </a:prstGeom>
          <a:solidFill>
            <a:srgbClr val="FFFFFF"/>
          </a:solidFill>
          <a:ln w="9525">
            <a:solidFill>
              <a:srgbClr val="F0F0F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475488" y="1716603"/>
            <a:ext cx="3503066" cy="274320"/>
          </a:xfrm>
          <a:prstGeom prst="rect">
            <a:avLst/>
          </a:prstGeom>
          <a:noFill/>
        </p:spPr>
        <p:txBody>
          <a:bodyPr wrap="square" lIns="45720" rIns="45720" tIns="18288" bIns="18288" anchor="t">
            <a:spAutoFit/>
          </a:bodyPr>
          <a:lstStyle/>
          <a:p>
            <a:pPr algn="ctr"/>
            <a:r>
              <a:rPr sz="900" b="0">
                <a:solidFill>
                  <a:srgbClr val="6B6B73"/>
                </a:solidFill>
                <a:latin typeface="Hiragino Sans"/>
              </a:rPr>
              <a:t>SVG ロゴ（サイト版参照）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75488" y="2729118"/>
            <a:ext cx="3503066" cy="27432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r>
              <a:rPr sz="900">
                <a:solidFill>
                  <a:srgbClr val="6B6B73"/>
                </a:solidFill>
                <a:latin typeface="Hiragino Sans"/>
              </a:rPr>
              <a:t>01  </a:t>
            </a:r>
            <a:r>
              <a:rPr sz="1000" b="1">
                <a:solidFill>
                  <a:srgbClr val="111114"/>
                </a:solidFill>
                <a:latin typeface="Hiragino Sans"/>
              </a:rPr>
              <a:t>La Roche-Posay Thermal Water</a:t>
            </a:r>
            <a:r>
              <a:rPr sz="1000" b="1">
                <a:solidFill>
                  <a:srgbClr val="2563EB"/>
                </a:solidFill>
                <a:latin typeface="Hiragino Sans"/>
              </a:rPr>
              <a:t>  ●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75488" y="3003438"/>
            <a:ext cx="3503066" cy="274320"/>
          </a:xfrm>
          <a:prstGeom prst="rect">
            <a:avLst/>
          </a:prstGeom>
          <a:noFill/>
        </p:spPr>
        <p:txBody>
          <a:bodyPr wrap="square" lIns="45720" rIns="45720" tIns="18288" bIns="18288" anchor="t">
            <a:spAutoFit/>
          </a:bodyPr>
          <a:lstStyle/>
          <a:p>
            <a:pPr algn="l"/>
            <a:r>
              <a:rPr sz="850" b="0">
                <a:solidFill>
                  <a:srgbClr val="6B6B73"/>
                </a:solidFill>
                <a:latin typeface="Hiragino Sans"/>
              </a:rPr>
              <a:t>温泉水ケア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4252874" y="960120"/>
            <a:ext cx="3685946" cy="2587752"/>
          </a:xfrm>
          <a:prstGeom prst="roundRect">
            <a:avLst>
              <a:gd name="adj" fmla="val 6000"/>
            </a:avLst>
          </a:prstGeom>
          <a:solidFill>
            <a:srgbClr val="FFFFFF"/>
          </a:solidFill>
          <a:ln w="9525">
            <a:solidFill>
              <a:srgbClr val="ECECE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ounded Rectangle 10"/>
          <p:cNvSpPr/>
          <p:nvPr/>
        </p:nvSpPr>
        <p:spPr>
          <a:xfrm>
            <a:off x="4344314" y="1051560"/>
            <a:ext cx="3503066" cy="1604406"/>
          </a:xfrm>
          <a:prstGeom prst="roundRect">
            <a:avLst>
              <a:gd name="adj" fmla="val 6000"/>
            </a:avLst>
          </a:prstGeom>
          <a:solidFill>
            <a:srgbClr val="FFFFFF"/>
          </a:solidFill>
          <a:ln w="9525">
            <a:solidFill>
              <a:srgbClr val="F0F0F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4344314" y="1716603"/>
            <a:ext cx="3503066" cy="274320"/>
          </a:xfrm>
          <a:prstGeom prst="rect">
            <a:avLst/>
          </a:prstGeom>
          <a:noFill/>
        </p:spPr>
        <p:txBody>
          <a:bodyPr wrap="square" lIns="45720" rIns="45720" tIns="18288" bIns="18288" anchor="t">
            <a:spAutoFit/>
          </a:bodyPr>
          <a:lstStyle/>
          <a:p>
            <a:pPr algn="ctr"/>
            <a:r>
              <a:rPr sz="900" b="0">
                <a:solidFill>
                  <a:srgbClr val="6B6B73"/>
                </a:solidFill>
                <a:latin typeface="Hiragino Sans"/>
              </a:rPr>
              <a:t>画像未取得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344314" y="2729118"/>
            <a:ext cx="3503066" cy="27432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r>
              <a:rPr sz="900">
                <a:solidFill>
                  <a:srgbClr val="6B6B73"/>
                </a:solidFill>
                <a:latin typeface="Hiragino Sans"/>
              </a:rPr>
              <a:t>02  </a:t>
            </a:r>
            <a:r>
              <a:rPr sz="1000" b="1">
                <a:solidFill>
                  <a:srgbClr val="111114"/>
                </a:solidFill>
                <a:latin typeface="Hiragino Sans"/>
              </a:rPr>
              <a:t>Avène Thermal Water</a:t>
            </a:r>
            <a:r>
              <a:rPr sz="1000" b="1">
                <a:solidFill>
                  <a:srgbClr val="2563EB"/>
                </a:solidFill>
                <a:latin typeface="Hiragino Sans"/>
              </a:rPr>
              <a:t>  ●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344314" y="3003438"/>
            <a:ext cx="3503066" cy="274320"/>
          </a:xfrm>
          <a:prstGeom prst="rect">
            <a:avLst/>
          </a:prstGeom>
          <a:noFill/>
        </p:spPr>
        <p:txBody>
          <a:bodyPr wrap="square" lIns="45720" rIns="45720" tIns="18288" bIns="18288" anchor="t">
            <a:spAutoFit/>
          </a:bodyPr>
          <a:lstStyle/>
          <a:p>
            <a:pPr algn="l"/>
            <a:r>
              <a:rPr sz="850" b="0">
                <a:solidFill>
                  <a:srgbClr val="6B6B73"/>
                </a:solidFill>
                <a:latin typeface="Hiragino Sans"/>
              </a:rPr>
              <a:t>温泉水スプレー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8121700" y="960120"/>
            <a:ext cx="3685946" cy="2587752"/>
          </a:xfrm>
          <a:prstGeom prst="roundRect">
            <a:avLst>
              <a:gd name="adj" fmla="val 6000"/>
            </a:avLst>
          </a:prstGeom>
          <a:solidFill>
            <a:srgbClr val="FFFFFF"/>
          </a:solidFill>
          <a:ln w="9525">
            <a:solidFill>
              <a:srgbClr val="ECECE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Rounded Rectangle 15"/>
          <p:cNvSpPr/>
          <p:nvPr/>
        </p:nvSpPr>
        <p:spPr>
          <a:xfrm>
            <a:off x="8213140" y="1051560"/>
            <a:ext cx="3503066" cy="1604406"/>
          </a:xfrm>
          <a:prstGeom prst="roundRect">
            <a:avLst>
              <a:gd name="adj" fmla="val 6000"/>
            </a:avLst>
          </a:prstGeom>
          <a:solidFill>
            <a:srgbClr val="FFFFFF"/>
          </a:solidFill>
          <a:ln w="9525">
            <a:solidFill>
              <a:srgbClr val="F0F0F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8213140" y="1716603"/>
            <a:ext cx="3503066" cy="274320"/>
          </a:xfrm>
          <a:prstGeom prst="rect">
            <a:avLst/>
          </a:prstGeom>
          <a:noFill/>
        </p:spPr>
        <p:txBody>
          <a:bodyPr wrap="square" lIns="45720" rIns="45720" tIns="18288" bIns="18288" anchor="t">
            <a:spAutoFit/>
          </a:bodyPr>
          <a:lstStyle/>
          <a:p>
            <a:pPr algn="ctr"/>
            <a:r>
              <a:rPr sz="900" b="0">
                <a:solidFill>
                  <a:srgbClr val="6B6B73"/>
                </a:solidFill>
                <a:latin typeface="Hiragino Sans"/>
              </a:rPr>
              <a:t>画像未取得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8213140" y="2729118"/>
            <a:ext cx="3503066" cy="27432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r>
              <a:rPr sz="900">
                <a:solidFill>
                  <a:srgbClr val="6B6B73"/>
                </a:solidFill>
                <a:latin typeface="Hiragino Sans"/>
              </a:rPr>
              <a:t>03  </a:t>
            </a:r>
            <a:r>
              <a:rPr sz="1000" b="1">
                <a:solidFill>
                  <a:srgbClr val="111114"/>
                </a:solidFill>
                <a:latin typeface="Hiragino Sans"/>
              </a:rPr>
              <a:t>Vichy Mineralizing</a:t>
            </a:r>
            <a:r>
              <a:rPr sz="1000" b="1">
                <a:solidFill>
                  <a:srgbClr val="2563EB"/>
                </a:solidFill>
                <a:latin typeface="Hiragino Sans"/>
              </a:rPr>
              <a:t>  ●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8213140" y="3003438"/>
            <a:ext cx="3503066" cy="274320"/>
          </a:xfrm>
          <a:prstGeom prst="rect">
            <a:avLst/>
          </a:prstGeom>
          <a:noFill/>
        </p:spPr>
        <p:txBody>
          <a:bodyPr wrap="square" lIns="45720" rIns="45720" tIns="18288" bIns="18288" anchor="t">
            <a:spAutoFit/>
          </a:bodyPr>
          <a:lstStyle/>
          <a:p>
            <a:pPr algn="l"/>
            <a:r>
              <a:rPr sz="850" b="0">
                <a:solidFill>
                  <a:srgbClr val="6B6B73"/>
                </a:solidFill>
                <a:latin typeface="Hiragino Sans"/>
              </a:rPr>
              <a:t>温泉水ミネラル</a:t>
            </a:r>
          </a:p>
        </p:txBody>
      </p:sp>
      <p:sp>
        <p:nvSpPr>
          <p:cNvPr id="20" name="Rounded Rectangle 19"/>
          <p:cNvSpPr/>
          <p:nvPr/>
        </p:nvSpPr>
        <p:spPr>
          <a:xfrm>
            <a:off x="384048" y="3767328"/>
            <a:ext cx="3685946" cy="2587752"/>
          </a:xfrm>
          <a:prstGeom prst="roundRect">
            <a:avLst>
              <a:gd name="adj" fmla="val 6000"/>
            </a:avLst>
          </a:prstGeom>
          <a:solidFill>
            <a:srgbClr val="FFFFFF"/>
          </a:solidFill>
          <a:ln w="9525">
            <a:solidFill>
              <a:srgbClr val="ECECE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ounded Rectangle 20"/>
          <p:cNvSpPr/>
          <p:nvPr/>
        </p:nvSpPr>
        <p:spPr>
          <a:xfrm>
            <a:off x="475488" y="3858768"/>
            <a:ext cx="3503066" cy="1604406"/>
          </a:xfrm>
          <a:prstGeom prst="roundRect">
            <a:avLst>
              <a:gd name="adj" fmla="val 6000"/>
            </a:avLst>
          </a:prstGeom>
          <a:solidFill>
            <a:srgbClr val="FFFFFF"/>
          </a:solidFill>
          <a:ln w="9525">
            <a:solidFill>
              <a:srgbClr val="F0F0F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475488" y="4523811"/>
            <a:ext cx="3503066" cy="274320"/>
          </a:xfrm>
          <a:prstGeom prst="rect">
            <a:avLst/>
          </a:prstGeom>
          <a:noFill/>
        </p:spPr>
        <p:txBody>
          <a:bodyPr wrap="square" lIns="45720" rIns="45720" tIns="18288" bIns="18288" anchor="t">
            <a:spAutoFit/>
          </a:bodyPr>
          <a:lstStyle/>
          <a:p>
            <a:pPr algn="ctr"/>
            <a:r>
              <a:rPr sz="900" b="0">
                <a:solidFill>
                  <a:srgbClr val="6B6B73"/>
                </a:solidFill>
                <a:latin typeface="Hiragino Sans"/>
              </a:rPr>
              <a:t>画像未取得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475488" y="5536326"/>
            <a:ext cx="3503066" cy="27432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r>
              <a:rPr sz="900">
                <a:solidFill>
                  <a:srgbClr val="6B6B73"/>
                </a:solidFill>
                <a:latin typeface="Hiragino Sans"/>
              </a:rPr>
              <a:t>04  </a:t>
            </a:r>
            <a:r>
              <a:rPr sz="1000" b="1">
                <a:solidFill>
                  <a:srgbClr val="111114"/>
                </a:solidFill>
                <a:latin typeface="Hiragino Sans"/>
              </a:rPr>
              <a:t>Anessa Aqua Booster</a:t>
            </a:r>
            <a:r>
              <a:rPr sz="1000" b="1">
                <a:solidFill>
                  <a:srgbClr val="2563EB"/>
                </a:solidFill>
                <a:latin typeface="Hiragino Sans"/>
              </a:rPr>
              <a:t>  ●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475488" y="5810646"/>
            <a:ext cx="3503066" cy="274320"/>
          </a:xfrm>
          <a:prstGeom prst="rect">
            <a:avLst/>
          </a:prstGeom>
          <a:noFill/>
        </p:spPr>
        <p:txBody>
          <a:bodyPr wrap="square" lIns="45720" rIns="45720" tIns="18288" bIns="18288" anchor="t">
            <a:spAutoFit/>
          </a:bodyPr>
          <a:lstStyle/>
          <a:p>
            <a:pPr algn="l"/>
            <a:r>
              <a:rPr sz="850" b="0">
                <a:solidFill>
                  <a:srgbClr val="6B6B73"/>
                </a:solidFill>
                <a:latin typeface="Hiragino Sans"/>
              </a:rPr>
              <a:t>水で強くなる日焼け止め</a:t>
            </a:r>
          </a:p>
        </p:txBody>
      </p:sp>
      <p:sp>
        <p:nvSpPr>
          <p:cNvPr id="25" name="Rounded Rectangle 24"/>
          <p:cNvSpPr/>
          <p:nvPr/>
        </p:nvSpPr>
        <p:spPr>
          <a:xfrm>
            <a:off x="4252874" y="3767328"/>
            <a:ext cx="3685946" cy="2587752"/>
          </a:xfrm>
          <a:prstGeom prst="roundRect">
            <a:avLst>
              <a:gd name="adj" fmla="val 6000"/>
            </a:avLst>
          </a:prstGeom>
          <a:solidFill>
            <a:srgbClr val="FFFFFF"/>
          </a:solidFill>
          <a:ln w="9525">
            <a:solidFill>
              <a:srgbClr val="ECECE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Rounded Rectangle 25"/>
          <p:cNvSpPr/>
          <p:nvPr/>
        </p:nvSpPr>
        <p:spPr>
          <a:xfrm>
            <a:off x="4344314" y="3858768"/>
            <a:ext cx="3503066" cy="1604406"/>
          </a:xfrm>
          <a:prstGeom prst="roundRect">
            <a:avLst>
              <a:gd name="adj" fmla="val 6000"/>
            </a:avLst>
          </a:prstGeom>
          <a:solidFill>
            <a:srgbClr val="FFFFFF"/>
          </a:solidFill>
          <a:ln w="9525">
            <a:solidFill>
              <a:srgbClr val="F0F0F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4344314" y="4523811"/>
            <a:ext cx="3503066" cy="274320"/>
          </a:xfrm>
          <a:prstGeom prst="rect">
            <a:avLst/>
          </a:prstGeom>
          <a:noFill/>
        </p:spPr>
        <p:txBody>
          <a:bodyPr wrap="square" lIns="45720" rIns="45720" tIns="18288" bIns="18288" anchor="t">
            <a:spAutoFit/>
          </a:bodyPr>
          <a:lstStyle/>
          <a:p>
            <a:pPr algn="ctr"/>
            <a:r>
              <a:rPr sz="900" b="0">
                <a:solidFill>
                  <a:srgbClr val="6B6B73"/>
                </a:solidFill>
                <a:latin typeface="Hiragino Sans"/>
              </a:rPr>
              <a:t>画像未取得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4344314" y="5536326"/>
            <a:ext cx="3503066" cy="27432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r>
              <a:rPr sz="900">
                <a:solidFill>
                  <a:srgbClr val="6B6B73"/>
                </a:solidFill>
                <a:latin typeface="Hiragino Sans"/>
              </a:rPr>
              <a:t>05  </a:t>
            </a:r>
            <a:r>
              <a:rPr sz="1000" b="1">
                <a:solidFill>
                  <a:srgbClr val="111114"/>
                </a:solidFill>
                <a:latin typeface="Hiragino Sans"/>
              </a:rPr>
              <a:t>Allie Extra UV</a:t>
            </a:r>
            <a:r>
              <a:rPr sz="1000" b="1">
                <a:solidFill>
                  <a:srgbClr val="2563EB"/>
                </a:solidFill>
                <a:latin typeface="Hiragino Sans"/>
              </a:rPr>
              <a:t>  ●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4344314" y="5810646"/>
            <a:ext cx="3503066" cy="274320"/>
          </a:xfrm>
          <a:prstGeom prst="rect">
            <a:avLst/>
          </a:prstGeom>
          <a:noFill/>
        </p:spPr>
        <p:txBody>
          <a:bodyPr wrap="square" lIns="45720" rIns="45720" tIns="18288" bIns="18288" anchor="t">
            <a:spAutoFit/>
          </a:bodyPr>
          <a:lstStyle/>
          <a:p>
            <a:pPr algn="l"/>
            <a:r>
              <a:rPr sz="850" b="0">
                <a:solidFill>
                  <a:srgbClr val="6B6B73"/>
                </a:solidFill>
                <a:latin typeface="Hiragino Sans"/>
              </a:rPr>
              <a:t>日焼け止め</a:t>
            </a:r>
          </a:p>
        </p:txBody>
      </p:sp>
      <p:sp>
        <p:nvSpPr>
          <p:cNvPr id="30" name="Rounded Rectangle 29"/>
          <p:cNvSpPr/>
          <p:nvPr/>
        </p:nvSpPr>
        <p:spPr>
          <a:xfrm>
            <a:off x="8121700" y="3767328"/>
            <a:ext cx="3685946" cy="2587752"/>
          </a:xfrm>
          <a:prstGeom prst="roundRect">
            <a:avLst>
              <a:gd name="adj" fmla="val 6000"/>
            </a:avLst>
          </a:prstGeom>
          <a:solidFill>
            <a:srgbClr val="FFFFFF"/>
          </a:solidFill>
          <a:ln w="9525">
            <a:solidFill>
              <a:srgbClr val="ECECE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Rounded Rectangle 30"/>
          <p:cNvSpPr/>
          <p:nvPr/>
        </p:nvSpPr>
        <p:spPr>
          <a:xfrm>
            <a:off x="8213140" y="3858768"/>
            <a:ext cx="3503066" cy="1604406"/>
          </a:xfrm>
          <a:prstGeom prst="roundRect">
            <a:avLst>
              <a:gd name="adj" fmla="val 6000"/>
            </a:avLst>
          </a:prstGeom>
          <a:solidFill>
            <a:srgbClr val="FFFFFF"/>
          </a:solidFill>
          <a:ln w="9525">
            <a:solidFill>
              <a:srgbClr val="F0F0F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TextBox 31"/>
          <p:cNvSpPr txBox="1"/>
          <p:nvPr/>
        </p:nvSpPr>
        <p:spPr>
          <a:xfrm>
            <a:off x="8213140" y="4523811"/>
            <a:ext cx="3503066" cy="274320"/>
          </a:xfrm>
          <a:prstGeom prst="rect">
            <a:avLst/>
          </a:prstGeom>
          <a:noFill/>
        </p:spPr>
        <p:txBody>
          <a:bodyPr wrap="square" lIns="45720" rIns="45720" tIns="18288" bIns="18288" anchor="t">
            <a:spAutoFit/>
          </a:bodyPr>
          <a:lstStyle/>
          <a:p>
            <a:pPr algn="ctr"/>
            <a:r>
              <a:rPr sz="900" b="0">
                <a:solidFill>
                  <a:srgbClr val="6B6B73"/>
                </a:solidFill>
                <a:latin typeface="Hiragino Sans"/>
              </a:rPr>
              <a:t>画像未取得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8213140" y="5536326"/>
            <a:ext cx="3503066" cy="27432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r>
              <a:rPr sz="900">
                <a:solidFill>
                  <a:srgbClr val="6B6B73"/>
                </a:solidFill>
                <a:latin typeface="Hiragino Sans"/>
              </a:rPr>
              <a:t>06  </a:t>
            </a:r>
            <a:r>
              <a:rPr sz="1000" b="1">
                <a:solidFill>
                  <a:srgbClr val="111114"/>
                </a:solidFill>
                <a:latin typeface="Hiragino Sans"/>
              </a:rPr>
              <a:t>Biore UV Athlizm</a:t>
            </a:r>
            <a:r>
              <a:rPr sz="1000" b="1">
                <a:solidFill>
                  <a:srgbClr val="2563EB"/>
                </a:solidFill>
                <a:latin typeface="Hiragino Sans"/>
              </a:rPr>
              <a:t>  ●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8213140" y="5810646"/>
            <a:ext cx="3503066" cy="274320"/>
          </a:xfrm>
          <a:prstGeom prst="rect">
            <a:avLst/>
          </a:prstGeom>
          <a:noFill/>
        </p:spPr>
        <p:txBody>
          <a:bodyPr wrap="square" lIns="45720" rIns="45720" tIns="18288" bIns="18288" anchor="t">
            <a:spAutoFit/>
          </a:bodyPr>
          <a:lstStyle/>
          <a:p>
            <a:pPr algn="l"/>
            <a:r>
              <a:rPr sz="850" b="0">
                <a:solidFill>
                  <a:srgbClr val="6B6B73"/>
                </a:solidFill>
                <a:latin typeface="Hiragino Sans"/>
              </a:rPr>
              <a:t>スポーツ日焼け止め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384048" y="411480"/>
            <a:ext cx="6400800" cy="365760"/>
          </a:xfrm>
          <a:prstGeom prst="rect">
            <a:avLst/>
          </a:prstGeom>
          <a:noFill/>
        </p:spPr>
        <p:txBody>
          <a:bodyPr wrap="square" lIns="45720" rIns="45720" tIns="18288" bIns="18288" anchor="t">
            <a:spAutoFit/>
          </a:bodyPr>
          <a:lstStyle/>
          <a:p>
            <a:pPr algn="l"/>
            <a:r>
              <a:rPr sz="1500" b="1">
                <a:solidFill>
                  <a:srgbClr val="111114"/>
                </a:solidFill>
                <a:latin typeface="Hiragino Sans"/>
              </a:rPr>
              <a:t>06  日用品・化粧品・パッケージ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84048" y="713232"/>
            <a:ext cx="6400800" cy="274320"/>
          </a:xfrm>
          <a:prstGeom prst="rect">
            <a:avLst/>
          </a:prstGeom>
          <a:noFill/>
        </p:spPr>
        <p:txBody>
          <a:bodyPr wrap="square" lIns="45720" rIns="45720" tIns="18288" bIns="18288" anchor="t">
            <a:spAutoFit/>
          </a:bodyPr>
          <a:lstStyle/>
          <a:p>
            <a:pPr algn="l"/>
            <a:r>
              <a:rPr sz="900" b="0">
                <a:solidFill>
                  <a:srgbClr val="6B6B73"/>
                </a:solidFill>
                <a:latin typeface="Hiragino Sans"/>
              </a:rPr>
              <a:t>7–12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978847" y="411480"/>
            <a:ext cx="1828800" cy="274320"/>
          </a:xfrm>
          <a:prstGeom prst="rect">
            <a:avLst/>
          </a:prstGeom>
          <a:noFill/>
        </p:spPr>
        <p:txBody>
          <a:bodyPr wrap="square" lIns="45720" rIns="45720" tIns="18288" bIns="18288" anchor="t">
            <a:spAutoFit/>
          </a:bodyPr>
          <a:lstStyle/>
          <a:p>
            <a:pPr algn="r"/>
            <a:r>
              <a:rPr sz="900" b="0">
                <a:solidFill>
                  <a:srgbClr val="6B6B73"/>
                </a:solidFill>
                <a:latin typeface="Hiragino Sans"/>
              </a:rPr>
              <a:t>page 2 / 2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384048" y="960120"/>
            <a:ext cx="3685946" cy="2587752"/>
          </a:xfrm>
          <a:prstGeom prst="roundRect">
            <a:avLst>
              <a:gd name="adj" fmla="val 6000"/>
            </a:avLst>
          </a:prstGeom>
          <a:solidFill>
            <a:srgbClr val="FFFFFF"/>
          </a:solidFill>
          <a:ln w="9525">
            <a:solidFill>
              <a:srgbClr val="ECECE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ounded Rectangle 5"/>
          <p:cNvSpPr/>
          <p:nvPr/>
        </p:nvSpPr>
        <p:spPr>
          <a:xfrm>
            <a:off x="475488" y="1051560"/>
            <a:ext cx="3503066" cy="1604406"/>
          </a:xfrm>
          <a:prstGeom prst="roundRect">
            <a:avLst>
              <a:gd name="adj" fmla="val 6000"/>
            </a:avLst>
          </a:prstGeom>
          <a:solidFill>
            <a:srgbClr val="FFFFFF"/>
          </a:solidFill>
          <a:ln w="9525">
            <a:solidFill>
              <a:srgbClr val="F0F0F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475488" y="1716603"/>
            <a:ext cx="3503066" cy="274320"/>
          </a:xfrm>
          <a:prstGeom prst="rect">
            <a:avLst/>
          </a:prstGeom>
          <a:noFill/>
        </p:spPr>
        <p:txBody>
          <a:bodyPr wrap="square" lIns="45720" rIns="45720" tIns="18288" bIns="18288" anchor="t">
            <a:spAutoFit/>
          </a:bodyPr>
          <a:lstStyle/>
          <a:p>
            <a:pPr algn="ctr"/>
            <a:r>
              <a:rPr sz="900" b="0">
                <a:solidFill>
                  <a:srgbClr val="6B6B73"/>
                </a:solidFill>
                <a:latin typeface="Hiragino Sans"/>
              </a:rPr>
              <a:t>画像未取得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75488" y="2729118"/>
            <a:ext cx="3503066" cy="27432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r>
              <a:rPr sz="900">
                <a:solidFill>
                  <a:srgbClr val="6B6B73"/>
                </a:solidFill>
                <a:latin typeface="Hiragino Sans"/>
              </a:rPr>
              <a:t>07  </a:t>
            </a:r>
            <a:r>
              <a:rPr sz="1000" b="1">
                <a:solidFill>
                  <a:srgbClr val="111114"/>
                </a:solidFill>
                <a:latin typeface="Hiragino Sans"/>
              </a:rPr>
              <a:t>SPF50+ PA++++</a:t>
            </a:r>
            <a:r>
              <a:rPr sz="1000" b="1">
                <a:solidFill>
                  <a:srgbClr val="2563EB"/>
                </a:solidFill>
                <a:latin typeface="Hiragino Sans"/>
              </a:rPr>
              <a:t>  ●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75488" y="3003438"/>
            <a:ext cx="3503066" cy="274320"/>
          </a:xfrm>
          <a:prstGeom prst="rect">
            <a:avLst/>
          </a:prstGeom>
          <a:noFill/>
        </p:spPr>
        <p:txBody>
          <a:bodyPr wrap="square" lIns="45720" rIns="45720" tIns="18288" bIns="18288" anchor="t">
            <a:spAutoFit/>
          </a:bodyPr>
          <a:lstStyle/>
          <a:p>
            <a:pPr algn="l"/>
            <a:r>
              <a:rPr sz="850" b="0">
                <a:solidFill>
                  <a:srgbClr val="6B6B73"/>
                </a:solidFill>
                <a:latin typeface="Hiragino Sans"/>
              </a:rPr>
              <a:t>日焼け止め性能表示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4252874" y="960120"/>
            <a:ext cx="3685946" cy="2587752"/>
          </a:xfrm>
          <a:prstGeom prst="roundRect">
            <a:avLst>
              <a:gd name="adj" fmla="val 6000"/>
            </a:avLst>
          </a:prstGeom>
          <a:solidFill>
            <a:srgbClr val="FFFFFF"/>
          </a:solidFill>
          <a:ln w="9525">
            <a:solidFill>
              <a:srgbClr val="ECECE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ounded Rectangle 10"/>
          <p:cNvSpPr/>
          <p:nvPr/>
        </p:nvSpPr>
        <p:spPr>
          <a:xfrm>
            <a:off x="4344314" y="1051560"/>
            <a:ext cx="3503066" cy="1604406"/>
          </a:xfrm>
          <a:prstGeom prst="roundRect">
            <a:avLst>
              <a:gd name="adj" fmla="val 6000"/>
            </a:avLst>
          </a:prstGeom>
          <a:solidFill>
            <a:srgbClr val="FFFFFF"/>
          </a:solidFill>
          <a:ln w="9525">
            <a:solidFill>
              <a:srgbClr val="F0F0F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4344314" y="1716603"/>
            <a:ext cx="3503066" cy="274320"/>
          </a:xfrm>
          <a:prstGeom prst="rect">
            <a:avLst/>
          </a:prstGeom>
          <a:noFill/>
        </p:spPr>
        <p:txBody>
          <a:bodyPr wrap="square" lIns="45720" rIns="45720" tIns="18288" bIns="18288" anchor="t">
            <a:spAutoFit/>
          </a:bodyPr>
          <a:lstStyle/>
          <a:p>
            <a:pPr algn="ctr"/>
            <a:r>
              <a:rPr sz="900" b="0">
                <a:solidFill>
                  <a:srgbClr val="6B6B73"/>
                </a:solidFill>
                <a:latin typeface="Hiragino Sans"/>
              </a:rPr>
              <a:t>画像未取得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344314" y="2729118"/>
            <a:ext cx="3503066" cy="27432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r>
              <a:rPr sz="900">
                <a:solidFill>
                  <a:srgbClr val="6B6B73"/>
                </a:solidFill>
                <a:latin typeface="Hiragino Sans"/>
              </a:rPr>
              <a:t>08  </a:t>
            </a:r>
            <a:r>
              <a:rPr sz="1000" b="1">
                <a:solidFill>
                  <a:srgbClr val="111114"/>
                </a:solidFill>
                <a:latin typeface="Hiragino Sans"/>
              </a:rPr>
              <a:t>Listerine COOL MINT</a:t>
            </a:r>
            <a:r>
              <a:rPr sz="1000" b="1">
                <a:solidFill>
                  <a:srgbClr val="2563EB"/>
                </a:solidFill>
                <a:latin typeface="Hiragino Sans"/>
              </a:rPr>
              <a:t>  ●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344314" y="3003438"/>
            <a:ext cx="3503066" cy="274320"/>
          </a:xfrm>
          <a:prstGeom prst="rect">
            <a:avLst/>
          </a:prstGeom>
          <a:noFill/>
        </p:spPr>
        <p:txBody>
          <a:bodyPr wrap="square" lIns="45720" rIns="45720" tIns="18288" bIns="18288" anchor="t">
            <a:spAutoFit/>
          </a:bodyPr>
          <a:lstStyle/>
          <a:p>
            <a:pPr algn="l"/>
            <a:r>
              <a:rPr sz="850" b="0">
                <a:solidFill>
                  <a:srgbClr val="6B6B73"/>
                </a:solidFill>
                <a:latin typeface="Hiragino Sans"/>
              </a:rPr>
              <a:t>口腔洗浄液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8121700" y="960120"/>
            <a:ext cx="3685946" cy="2587752"/>
          </a:xfrm>
          <a:prstGeom prst="roundRect">
            <a:avLst>
              <a:gd name="adj" fmla="val 6000"/>
            </a:avLst>
          </a:prstGeom>
          <a:solidFill>
            <a:srgbClr val="FFFFFF"/>
          </a:solidFill>
          <a:ln w="9525">
            <a:solidFill>
              <a:srgbClr val="ECECE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Rounded Rectangle 15"/>
          <p:cNvSpPr/>
          <p:nvPr/>
        </p:nvSpPr>
        <p:spPr>
          <a:xfrm>
            <a:off x="8213140" y="1051560"/>
            <a:ext cx="3503066" cy="1604406"/>
          </a:xfrm>
          <a:prstGeom prst="roundRect">
            <a:avLst>
              <a:gd name="adj" fmla="val 6000"/>
            </a:avLst>
          </a:prstGeom>
          <a:solidFill>
            <a:srgbClr val="FFFFFF"/>
          </a:solidFill>
          <a:ln w="9525">
            <a:solidFill>
              <a:srgbClr val="F0F0F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8213140" y="1716603"/>
            <a:ext cx="3503066" cy="274320"/>
          </a:xfrm>
          <a:prstGeom prst="rect">
            <a:avLst/>
          </a:prstGeom>
          <a:noFill/>
        </p:spPr>
        <p:txBody>
          <a:bodyPr wrap="square" lIns="45720" rIns="45720" tIns="18288" bIns="18288" anchor="t">
            <a:spAutoFit/>
          </a:bodyPr>
          <a:lstStyle/>
          <a:p>
            <a:pPr algn="ctr"/>
            <a:r>
              <a:rPr sz="900" b="0">
                <a:solidFill>
                  <a:srgbClr val="6B6B73"/>
                </a:solidFill>
                <a:latin typeface="Hiragino Sans"/>
              </a:rPr>
              <a:t>画像未取得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8213140" y="2729118"/>
            <a:ext cx="3503066" cy="27432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r>
              <a:rPr sz="900">
                <a:solidFill>
                  <a:srgbClr val="6B6B73"/>
                </a:solidFill>
                <a:latin typeface="Hiragino Sans"/>
              </a:rPr>
              <a:t>09  </a:t>
            </a:r>
            <a:r>
              <a:rPr sz="1000" b="1">
                <a:solidFill>
                  <a:srgbClr val="111114"/>
                </a:solidFill>
                <a:latin typeface="Hiragino Sans"/>
              </a:rPr>
              <a:t>Bub入浴剤</a:t>
            </a:r>
            <a:r>
              <a:rPr sz="1000" b="1">
                <a:solidFill>
                  <a:srgbClr val="2563EB"/>
                </a:solidFill>
                <a:latin typeface="Hiragino Sans"/>
              </a:rPr>
              <a:t>  ●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8213140" y="3003438"/>
            <a:ext cx="3503066" cy="274320"/>
          </a:xfrm>
          <a:prstGeom prst="rect">
            <a:avLst/>
          </a:prstGeom>
          <a:noFill/>
        </p:spPr>
        <p:txBody>
          <a:bodyPr wrap="square" lIns="45720" rIns="45720" tIns="18288" bIns="18288" anchor="t">
            <a:spAutoFit/>
          </a:bodyPr>
          <a:lstStyle/>
          <a:p>
            <a:pPr algn="l"/>
            <a:r>
              <a:rPr sz="850" b="0">
                <a:solidFill>
                  <a:srgbClr val="6B6B73"/>
                </a:solidFill>
                <a:latin typeface="Hiragino Sans"/>
              </a:rPr>
              <a:t>炭酸入浴剤</a:t>
            </a:r>
          </a:p>
        </p:txBody>
      </p:sp>
      <p:sp>
        <p:nvSpPr>
          <p:cNvPr id="20" name="Rounded Rectangle 19"/>
          <p:cNvSpPr/>
          <p:nvPr/>
        </p:nvSpPr>
        <p:spPr>
          <a:xfrm>
            <a:off x="384048" y="3767328"/>
            <a:ext cx="3685946" cy="2587752"/>
          </a:xfrm>
          <a:prstGeom prst="roundRect">
            <a:avLst>
              <a:gd name="adj" fmla="val 6000"/>
            </a:avLst>
          </a:prstGeom>
          <a:solidFill>
            <a:srgbClr val="FFFFFF"/>
          </a:solidFill>
          <a:ln w="9525">
            <a:solidFill>
              <a:srgbClr val="ECECE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ounded Rectangle 20"/>
          <p:cNvSpPr/>
          <p:nvPr/>
        </p:nvSpPr>
        <p:spPr>
          <a:xfrm>
            <a:off x="475488" y="3858768"/>
            <a:ext cx="3503066" cy="1604406"/>
          </a:xfrm>
          <a:prstGeom prst="roundRect">
            <a:avLst>
              <a:gd name="adj" fmla="val 6000"/>
            </a:avLst>
          </a:prstGeom>
          <a:solidFill>
            <a:srgbClr val="FFFFFF"/>
          </a:solidFill>
          <a:ln w="9525">
            <a:solidFill>
              <a:srgbClr val="F0F0F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475488" y="4523811"/>
            <a:ext cx="3503066" cy="274320"/>
          </a:xfrm>
          <a:prstGeom prst="rect">
            <a:avLst/>
          </a:prstGeom>
          <a:noFill/>
        </p:spPr>
        <p:txBody>
          <a:bodyPr wrap="square" lIns="45720" rIns="45720" tIns="18288" bIns="18288" anchor="t">
            <a:spAutoFit/>
          </a:bodyPr>
          <a:lstStyle/>
          <a:p>
            <a:pPr algn="ctr"/>
            <a:r>
              <a:rPr sz="900" b="0">
                <a:solidFill>
                  <a:srgbClr val="6B6B73"/>
                </a:solidFill>
                <a:latin typeface="Hiragino Sans"/>
              </a:rPr>
              <a:t>画像未取得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475488" y="5536326"/>
            <a:ext cx="3503066" cy="27432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r>
              <a:rPr sz="900">
                <a:solidFill>
                  <a:srgbClr val="6B6B73"/>
                </a:solidFill>
                <a:latin typeface="Hiragino Sans"/>
              </a:rPr>
              <a:t>10  </a:t>
            </a:r>
            <a:r>
              <a:rPr sz="1000" b="1">
                <a:solidFill>
                  <a:srgbClr val="111114"/>
                </a:solidFill>
                <a:latin typeface="Hiragino Sans"/>
              </a:rPr>
              <a:t>Bathclin</a:t>
            </a:r>
            <a:r>
              <a:rPr sz="1000" b="1">
                <a:solidFill>
                  <a:srgbClr val="2563EB"/>
                </a:solidFill>
                <a:latin typeface="Hiragino Sans"/>
              </a:rPr>
              <a:t>  ●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475488" y="5810646"/>
            <a:ext cx="3503066" cy="274320"/>
          </a:xfrm>
          <a:prstGeom prst="rect">
            <a:avLst/>
          </a:prstGeom>
          <a:noFill/>
        </p:spPr>
        <p:txBody>
          <a:bodyPr wrap="square" lIns="45720" rIns="45720" tIns="18288" bIns="18288" anchor="t">
            <a:spAutoFit/>
          </a:bodyPr>
          <a:lstStyle/>
          <a:p>
            <a:pPr algn="l"/>
            <a:r>
              <a:rPr sz="850" b="0">
                <a:solidFill>
                  <a:srgbClr val="6B6B73"/>
                </a:solidFill>
                <a:latin typeface="Hiragino Sans"/>
              </a:rPr>
              <a:t>温浴入浴剤</a:t>
            </a:r>
          </a:p>
        </p:txBody>
      </p:sp>
      <p:sp>
        <p:nvSpPr>
          <p:cNvPr id="25" name="Rounded Rectangle 24"/>
          <p:cNvSpPr/>
          <p:nvPr/>
        </p:nvSpPr>
        <p:spPr>
          <a:xfrm>
            <a:off x="4252874" y="3767328"/>
            <a:ext cx="3685946" cy="2587752"/>
          </a:xfrm>
          <a:prstGeom prst="roundRect">
            <a:avLst>
              <a:gd name="adj" fmla="val 6000"/>
            </a:avLst>
          </a:prstGeom>
          <a:solidFill>
            <a:srgbClr val="FFFFFF"/>
          </a:solidFill>
          <a:ln w="9525">
            <a:solidFill>
              <a:srgbClr val="ECECE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Rounded Rectangle 25"/>
          <p:cNvSpPr/>
          <p:nvPr/>
        </p:nvSpPr>
        <p:spPr>
          <a:xfrm>
            <a:off x="4344314" y="3858768"/>
            <a:ext cx="3503066" cy="1604406"/>
          </a:xfrm>
          <a:prstGeom prst="roundRect">
            <a:avLst>
              <a:gd name="adj" fmla="val 6000"/>
            </a:avLst>
          </a:prstGeom>
          <a:solidFill>
            <a:srgbClr val="FFFFFF"/>
          </a:solidFill>
          <a:ln w="9525">
            <a:solidFill>
              <a:srgbClr val="F0F0F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4344314" y="4523811"/>
            <a:ext cx="3503066" cy="274320"/>
          </a:xfrm>
          <a:prstGeom prst="rect">
            <a:avLst/>
          </a:prstGeom>
          <a:noFill/>
        </p:spPr>
        <p:txBody>
          <a:bodyPr wrap="square" lIns="45720" rIns="45720" tIns="18288" bIns="18288" anchor="t">
            <a:spAutoFit/>
          </a:bodyPr>
          <a:lstStyle/>
          <a:p>
            <a:pPr algn="ctr"/>
            <a:r>
              <a:rPr sz="900" b="0">
                <a:solidFill>
                  <a:srgbClr val="6B6B73"/>
                </a:solidFill>
                <a:latin typeface="Hiragino Sans"/>
              </a:rPr>
              <a:t>SVG ロゴ（サイト版参照）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4344314" y="5536326"/>
            <a:ext cx="3503066" cy="27432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r>
              <a:rPr sz="900">
                <a:solidFill>
                  <a:srgbClr val="6B6B73"/>
                </a:solidFill>
                <a:latin typeface="Hiragino Sans"/>
              </a:rPr>
              <a:t>11  </a:t>
            </a:r>
            <a:r>
              <a:rPr sz="1000" b="1">
                <a:solidFill>
                  <a:srgbClr val="111114"/>
                </a:solidFill>
                <a:latin typeface="Hiragino Sans"/>
              </a:rPr>
              <a:t>Laneige Water Sleeping Mask</a:t>
            </a:r>
            <a:r>
              <a:rPr sz="1000" b="1">
                <a:solidFill>
                  <a:srgbClr val="2563EB"/>
                </a:solidFill>
                <a:latin typeface="Hiragino Sans"/>
              </a:rPr>
              <a:t>  ●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4344314" y="5810646"/>
            <a:ext cx="3503066" cy="274320"/>
          </a:xfrm>
          <a:prstGeom prst="rect">
            <a:avLst/>
          </a:prstGeom>
          <a:noFill/>
        </p:spPr>
        <p:txBody>
          <a:bodyPr wrap="square" lIns="45720" rIns="45720" tIns="18288" bIns="18288" anchor="t">
            <a:spAutoFit/>
          </a:bodyPr>
          <a:lstStyle/>
          <a:p>
            <a:pPr algn="l"/>
            <a:r>
              <a:rPr sz="850" b="0">
                <a:solidFill>
                  <a:srgbClr val="6B6B73"/>
                </a:solidFill>
                <a:latin typeface="Hiragino Sans"/>
              </a:rPr>
              <a:t>夜用保湿マスク</a:t>
            </a:r>
          </a:p>
        </p:txBody>
      </p:sp>
      <p:sp>
        <p:nvSpPr>
          <p:cNvPr id="30" name="Rounded Rectangle 29"/>
          <p:cNvSpPr/>
          <p:nvPr/>
        </p:nvSpPr>
        <p:spPr>
          <a:xfrm>
            <a:off x="8121700" y="3767328"/>
            <a:ext cx="3685946" cy="2587752"/>
          </a:xfrm>
          <a:prstGeom prst="roundRect">
            <a:avLst>
              <a:gd name="adj" fmla="val 6000"/>
            </a:avLst>
          </a:prstGeom>
          <a:solidFill>
            <a:srgbClr val="FFFFFF"/>
          </a:solidFill>
          <a:ln w="9525">
            <a:solidFill>
              <a:srgbClr val="ECECE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Rounded Rectangle 30"/>
          <p:cNvSpPr/>
          <p:nvPr/>
        </p:nvSpPr>
        <p:spPr>
          <a:xfrm>
            <a:off x="8213140" y="3858768"/>
            <a:ext cx="3503066" cy="1604406"/>
          </a:xfrm>
          <a:prstGeom prst="roundRect">
            <a:avLst>
              <a:gd name="adj" fmla="val 6000"/>
            </a:avLst>
          </a:prstGeom>
          <a:solidFill>
            <a:srgbClr val="FFFFFF"/>
          </a:solidFill>
          <a:ln w="9525">
            <a:solidFill>
              <a:srgbClr val="F0F0F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TextBox 31"/>
          <p:cNvSpPr txBox="1"/>
          <p:nvPr/>
        </p:nvSpPr>
        <p:spPr>
          <a:xfrm>
            <a:off x="8213140" y="4523811"/>
            <a:ext cx="3503066" cy="274320"/>
          </a:xfrm>
          <a:prstGeom prst="rect">
            <a:avLst/>
          </a:prstGeom>
          <a:noFill/>
        </p:spPr>
        <p:txBody>
          <a:bodyPr wrap="square" lIns="45720" rIns="45720" tIns="18288" bIns="18288" anchor="t">
            <a:spAutoFit/>
          </a:bodyPr>
          <a:lstStyle/>
          <a:p>
            <a:pPr algn="ctr"/>
            <a:r>
              <a:rPr sz="900" b="0">
                <a:solidFill>
                  <a:srgbClr val="6B6B73"/>
                </a:solidFill>
                <a:latin typeface="Hiragino Sans"/>
              </a:rPr>
              <a:t>画像未取得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8213140" y="5536326"/>
            <a:ext cx="3503066" cy="27432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r>
              <a:rPr sz="900">
                <a:solidFill>
                  <a:srgbClr val="6B6B73"/>
                </a:solidFill>
                <a:latin typeface="Hiragino Sans"/>
              </a:rPr>
              <a:t>12  </a:t>
            </a:r>
            <a:r>
              <a:rPr sz="1000" b="1">
                <a:solidFill>
                  <a:srgbClr val="111114"/>
                </a:solidFill>
                <a:latin typeface="Hiragino Sans"/>
              </a:rPr>
              <a:t>LION 冷えピタ</a:t>
            </a:r>
            <a:r>
              <a:rPr sz="1000" b="1">
                <a:solidFill>
                  <a:srgbClr val="2563EB"/>
                </a:solidFill>
                <a:latin typeface="Hiragino Sans"/>
              </a:rPr>
              <a:t>  ●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8213140" y="5810646"/>
            <a:ext cx="3503066" cy="274320"/>
          </a:xfrm>
          <a:prstGeom prst="rect">
            <a:avLst/>
          </a:prstGeom>
          <a:noFill/>
        </p:spPr>
        <p:txBody>
          <a:bodyPr wrap="square" lIns="45720" rIns="45720" tIns="18288" bIns="18288" anchor="t">
            <a:spAutoFit/>
          </a:bodyPr>
          <a:lstStyle/>
          <a:p>
            <a:pPr algn="l"/>
            <a:r>
              <a:rPr sz="850" b="0">
                <a:solidFill>
                  <a:srgbClr val="6B6B73"/>
                </a:solidFill>
                <a:latin typeface="Hiragino Sans"/>
              </a:rPr>
              <a:t>冷感シート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384048" y="2560320"/>
            <a:ext cx="11423599" cy="457200"/>
          </a:xfrm>
          <a:prstGeom prst="rect">
            <a:avLst/>
          </a:prstGeom>
          <a:noFill/>
        </p:spPr>
        <p:txBody>
          <a:bodyPr wrap="square" lIns="45720" rIns="45720" tIns="18288" bIns="18288" anchor="t">
            <a:spAutoFit/>
          </a:bodyPr>
          <a:lstStyle/>
          <a:p>
            <a:pPr algn="l"/>
            <a:r>
              <a:rPr sz="1200" b="1">
                <a:solidFill>
                  <a:srgbClr val="6B6B73"/>
                </a:solidFill>
                <a:latin typeface="Hiragino Sans"/>
              </a:rPr>
              <a:t>07 / 08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84048" y="2926080"/>
            <a:ext cx="11423599" cy="914400"/>
          </a:xfrm>
          <a:prstGeom prst="rect">
            <a:avLst/>
          </a:prstGeom>
          <a:noFill/>
        </p:spPr>
        <p:txBody>
          <a:bodyPr wrap="square" lIns="45720" rIns="45720" tIns="18288" bIns="18288" anchor="t">
            <a:spAutoFit/>
          </a:bodyPr>
          <a:lstStyle/>
          <a:p>
            <a:pPr algn="l"/>
            <a:r>
              <a:rPr sz="3600" b="1">
                <a:solidFill>
                  <a:srgbClr val="111114"/>
                </a:solidFill>
                <a:latin typeface="Hiragino Sans"/>
              </a:rPr>
              <a:t>食品・飲料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84048" y="4023360"/>
            <a:ext cx="11423599" cy="457200"/>
          </a:xfrm>
          <a:prstGeom prst="rect">
            <a:avLst/>
          </a:prstGeom>
          <a:noFill/>
        </p:spPr>
        <p:txBody>
          <a:bodyPr wrap="square" lIns="45720" rIns="45720" tIns="18288" bIns="18288" anchor="t">
            <a:spAutoFit/>
          </a:bodyPr>
          <a:lstStyle/>
          <a:p>
            <a:pPr algn="l"/>
            <a:r>
              <a:rPr sz="1400" b="0">
                <a:solidFill>
                  <a:srgbClr val="6B6B73"/>
                </a:solidFill>
                <a:latin typeface="Hiragino Sans"/>
              </a:rPr>
              <a:t>8 件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384048" y="2560320"/>
            <a:ext cx="11423599" cy="457200"/>
          </a:xfrm>
          <a:prstGeom prst="rect">
            <a:avLst/>
          </a:prstGeom>
          <a:noFill/>
        </p:spPr>
        <p:txBody>
          <a:bodyPr wrap="square" lIns="45720" rIns="45720" tIns="18288" bIns="18288" anchor="t">
            <a:spAutoFit/>
          </a:bodyPr>
          <a:lstStyle/>
          <a:p>
            <a:pPr algn="l"/>
            <a:r>
              <a:rPr sz="1200" b="1">
                <a:solidFill>
                  <a:srgbClr val="6B6B73"/>
                </a:solidFill>
                <a:latin typeface="Hiragino Sans"/>
              </a:rPr>
              <a:t>01 / 08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84048" y="2926080"/>
            <a:ext cx="11423599" cy="914400"/>
          </a:xfrm>
          <a:prstGeom prst="rect">
            <a:avLst/>
          </a:prstGeom>
          <a:noFill/>
        </p:spPr>
        <p:txBody>
          <a:bodyPr wrap="square" lIns="45720" rIns="45720" tIns="18288" bIns="18288" anchor="t">
            <a:spAutoFit/>
          </a:bodyPr>
          <a:lstStyle/>
          <a:p>
            <a:pPr algn="l"/>
            <a:r>
              <a:rPr sz="3600" b="1">
                <a:solidFill>
                  <a:srgbClr val="111114"/>
                </a:solidFill>
                <a:latin typeface="Hiragino Sans"/>
              </a:rPr>
              <a:t>ファッション・アパレル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84048" y="4023360"/>
            <a:ext cx="11423599" cy="457200"/>
          </a:xfrm>
          <a:prstGeom prst="rect">
            <a:avLst/>
          </a:prstGeom>
          <a:noFill/>
        </p:spPr>
        <p:txBody>
          <a:bodyPr wrap="square" lIns="45720" rIns="45720" tIns="18288" bIns="18288" anchor="t">
            <a:spAutoFit/>
          </a:bodyPr>
          <a:lstStyle/>
          <a:p>
            <a:pPr algn="l"/>
            <a:r>
              <a:rPr sz="1400" b="0">
                <a:solidFill>
                  <a:srgbClr val="6B6B73"/>
                </a:solidFill>
                <a:latin typeface="Hiragino Sans"/>
              </a:rPr>
              <a:t>12 件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384048" y="411480"/>
            <a:ext cx="6400800" cy="365760"/>
          </a:xfrm>
          <a:prstGeom prst="rect">
            <a:avLst/>
          </a:prstGeom>
          <a:noFill/>
        </p:spPr>
        <p:txBody>
          <a:bodyPr wrap="square" lIns="45720" rIns="45720" tIns="18288" bIns="18288" anchor="t">
            <a:spAutoFit/>
          </a:bodyPr>
          <a:lstStyle/>
          <a:p>
            <a:pPr algn="l"/>
            <a:r>
              <a:rPr sz="1500" b="1">
                <a:solidFill>
                  <a:srgbClr val="111114"/>
                </a:solidFill>
                <a:latin typeface="Hiragino Sans"/>
              </a:rPr>
              <a:t>07  食品・飲料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84048" y="713232"/>
            <a:ext cx="6400800" cy="274320"/>
          </a:xfrm>
          <a:prstGeom prst="rect">
            <a:avLst/>
          </a:prstGeom>
          <a:noFill/>
        </p:spPr>
        <p:txBody>
          <a:bodyPr wrap="square" lIns="45720" rIns="45720" tIns="18288" bIns="18288" anchor="t">
            <a:spAutoFit/>
          </a:bodyPr>
          <a:lstStyle/>
          <a:p>
            <a:pPr algn="l"/>
            <a:r>
              <a:rPr sz="900" b="0">
                <a:solidFill>
                  <a:srgbClr val="6B6B73"/>
                </a:solidFill>
                <a:latin typeface="Hiragino Sans"/>
              </a:rPr>
              <a:t>1–6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978847" y="411480"/>
            <a:ext cx="1828800" cy="274320"/>
          </a:xfrm>
          <a:prstGeom prst="rect">
            <a:avLst/>
          </a:prstGeom>
          <a:noFill/>
        </p:spPr>
        <p:txBody>
          <a:bodyPr wrap="square" lIns="45720" rIns="45720" tIns="18288" bIns="18288" anchor="t">
            <a:spAutoFit/>
          </a:bodyPr>
          <a:lstStyle/>
          <a:p>
            <a:pPr algn="r"/>
            <a:r>
              <a:rPr sz="900" b="0">
                <a:solidFill>
                  <a:srgbClr val="6B6B73"/>
                </a:solidFill>
                <a:latin typeface="Hiragino Sans"/>
              </a:rPr>
              <a:t>page 1 / 2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384048" y="960120"/>
            <a:ext cx="3685946" cy="2587752"/>
          </a:xfrm>
          <a:prstGeom prst="roundRect">
            <a:avLst>
              <a:gd name="adj" fmla="val 6000"/>
            </a:avLst>
          </a:prstGeom>
          <a:solidFill>
            <a:srgbClr val="FFFFFF"/>
          </a:solidFill>
          <a:ln w="9525">
            <a:solidFill>
              <a:srgbClr val="ECECE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ounded Rectangle 5"/>
          <p:cNvSpPr/>
          <p:nvPr/>
        </p:nvSpPr>
        <p:spPr>
          <a:xfrm>
            <a:off x="475488" y="1051560"/>
            <a:ext cx="3503066" cy="1604406"/>
          </a:xfrm>
          <a:prstGeom prst="roundRect">
            <a:avLst>
              <a:gd name="adj" fmla="val 6000"/>
            </a:avLst>
          </a:prstGeom>
          <a:solidFill>
            <a:srgbClr val="FFFFFF"/>
          </a:solidFill>
          <a:ln w="9525">
            <a:solidFill>
              <a:srgbClr val="F0F0F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475488" y="1716603"/>
            <a:ext cx="3503066" cy="274320"/>
          </a:xfrm>
          <a:prstGeom prst="rect">
            <a:avLst/>
          </a:prstGeom>
          <a:noFill/>
        </p:spPr>
        <p:txBody>
          <a:bodyPr wrap="square" lIns="45720" rIns="45720" tIns="18288" bIns="18288" anchor="t">
            <a:spAutoFit/>
          </a:bodyPr>
          <a:lstStyle/>
          <a:p>
            <a:pPr algn="ctr"/>
            <a:r>
              <a:rPr sz="900" b="0">
                <a:solidFill>
                  <a:srgbClr val="6B6B73"/>
                </a:solidFill>
                <a:latin typeface="Hiragino Sans"/>
              </a:rPr>
              <a:t>画像未取得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75488" y="2729118"/>
            <a:ext cx="3503066" cy="27432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r>
              <a:rPr sz="900">
                <a:solidFill>
                  <a:srgbClr val="6B6B73"/>
                </a:solidFill>
                <a:latin typeface="Hiragino Sans"/>
              </a:rPr>
              <a:t>01  </a:t>
            </a:r>
            <a:r>
              <a:rPr sz="1000" b="1">
                <a:solidFill>
                  <a:srgbClr val="111114"/>
                </a:solidFill>
                <a:latin typeface="Hiragino Sans"/>
              </a:rPr>
              <a:t>Kirin 氷結</a:t>
            </a:r>
            <a:r>
              <a:rPr sz="1000" b="1">
                <a:solidFill>
                  <a:srgbClr val="2563EB"/>
                </a:solidFill>
                <a:latin typeface="Hiragino Sans"/>
              </a:rPr>
              <a:t>  ●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75488" y="3003438"/>
            <a:ext cx="3503066" cy="274320"/>
          </a:xfrm>
          <a:prstGeom prst="rect">
            <a:avLst/>
          </a:prstGeom>
          <a:noFill/>
        </p:spPr>
        <p:txBody>
          <a:bodyPr wrap="square" lIns="45720" rIns="45720" tIns="18288" bIns="18288" anchor="t">
            <a:spAutoFit/>
          </a:bodyPr>
          <a:lstStyle/>
          <a:p>
            <a:pPr algn="l"/>
            <a:r>
              <a:rPr sz="850" b="0">
                <a:solidFill>
                  <a:srgbClr val="6B6B73"/>
                </a:solidFill>
                <a:latin typeface="Hiragino Sans"/>
              </a:rPr>
              <a:t>フルーツ缶チューハイ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4252874" y="960120"/>
            <a:ext cx="3685946" cy="2587752"/>
          </a:xfrm>
          <a:prstGeom prst="roundRect">
            <a:avLst>
              <a:gd name="adj" fmla="val 6000"/>
            </a:avLst>
          </a:prstGeom>
          <a:solidFill>
            <a:srgbClr val="FFFFFF"/>
          </a:solidFill>
          <a:ln w="9525">
            <a:solidFill>
              <a:srgbClr val="ECECE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ounded Rectangle 10"/>
          <p:cNvSpPr/>
          <p:nvPr/>
        </p:nvSpPr>
        <p:spPr>
          <a:xfrm>
            <a:off x="4344314" y="1051560"/>
            <a:ext cx="3503066" cy="1604406"/>
          </a:xfrm>
          <a:prstGeom prst="roundRect">
            <a:avLst>
              <a:gd name="adj" fmla="val 6000"/>
            </a:avLst>
          </a:prstGeom>
          <a:solidFill>
            <a:srgbClr val="FFFFFF"/>
          </a:solidFill>
          <a:ln w="9525">
            <a:solidFill>
              <a:srgbClr val="F0F0F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4344314" y="1716603"/>
            <a:ext cx="3503066" cy="274320"/>
          </a:xfrm>
          <a:prstGeom prst="rect">
            <a:avLst/>
          </a:prstGeom>
          <a:noFill/>
        </p:spPr>
        <p:txBody>
          <a:bodyPr wrap="square" lIns="45720" rIns="45720" tIns="18288" bIns="18288" anchor="t">
            <a:spAutoFit/>
          </a:bodyPr>
          <a:lstStyle/>
          <a:p>
            <a:pPr algn="ctr"/>
            <a:r>
              <a:rPr sz="900" b="0">
                <a:solidFill>
                  <a:srgbClr val="6B6B73"/>
                </a:solidFill>
                <a:latin typeface="Hiragino Sans"/>
              </a:rPr>
              <a:t>画像未取得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344314" y="2729118"/>
            <a:ext cx="3503066" cy="27432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r>
              <a:rPr sz="900">
                <a:solidFill>
                  <a:srgbClr val="6B6B73"/>
                </a:solidFill>
                <a:latin typeface="Hiragino Sans"/>
              </a:rPr>
              <a:t>02  </a:t>
            </a:r>
            <a:r>
              <a:rPr sz="1000" b="1">
                <a:solidFill>
                  <a:srgbClr val="111114"/>
                </a:solidFill>
                <a:latin typeface="Hiragino Sans"/>
              </a:rPr>
              <a:t>Suntory -196℃</a:t>
            </a:r>
            <a:r>
              <a:rPr sz="1000" b="1">
                <a:solidFill>
                  <a:srgbClr val="2563EB"/>
                </a:solidFill>
                <a:latin typeface="Hiragino Sans"/>
              </a:rPr>
              <a:t>  ●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344314" y="3003438"/>
            <a:ext cx="3503066" cy="274320"/>
          </a:xfrm>
          <a:prstGeom prst="rect">
            <a:avLst/>
          </a:prstGeom>
          <a:noFill/>
        </p:spPr>
        <p:txBody>
          <a:bodyPr wrap="square" lIns="45720" rIns="45720" tIns="18288" bIns="18288" anchor="t">
            <a:spAutoFit/>
          </a:bodyPr>
          <a:lstStyle/>
          <a:p>
            <a:pPr algn="l"/>
            <a:r>
              <a:rPr sz="850" b="0">
                <a:solidFill>
                  <a:srgbClr val="6B6B73"/>
                </a:solidFill>
                <a:latin typeface="Hiragino Sans"/>
              </a:rPr>
              <a:t>瞬間凍結チューハイ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8121700" y="960120"/>
            <a:ext cx="3685946" cy="2587752"/>
          </a:xfrm>
          <a:prstGeom prst="roundRect">
            <a:avLst>
              <a:gd name="adj" fmla="val 6000"/>
            </a:avLst>
          </a:prstGeom>
          <a:solidFill>
            <a:srgbClr val="FFFFFF"/>
          </a:solidFill>
          <a:ln w="9525">
            <a:solidFill>
              <a:srgbClr val="ECECE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Rounded Rectangle 15"/>
          <p:cNvSpPr/>
          <p:nvPr/>
        </p:nvSpPr>
        <p:spPr>
          <a:xfrm>
            <a:off x="8213140" y="1051560"/>
            <a:ext cx="3503066" cy="1604406"/>
          </a:xfrm>
          <a:prstGeom prst="roundRect">
            <a:avLst>
              <a:gd name="adj" fmla="val 6000"/>
            </a:avLst>
          </a:prstGeom>
          <a:solidFill>
            <a:srgbClr val="FFFFFF"/>
          </a:solidFill>
          <a:ln w="9525">
            <a:solidFill>
              <a:srgbClr val="F0F0F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17" name="Picture 16" descr="03_赤城乳業_ガリガリ君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42354" y="1163868"/>
            <a:ext cx="1844638" cy="1379789"/>
          </a:xfrm>
          <a:prstGeom prst="rect">
            <a:avLst/>
          </a:prstGeom>
        </p:spPr>
      </p:pic>
      <p:sp>
        <p:nvSpPr>
          <p:cNvPr id="18" name="TextBox 17"/>
          <p:cNvSpPr txBox="1"/>
          <p:nvPr/>
        </p:nvSpPr>
        <p:spPr>
          <a:xfrm>
            <a:off x="8213140" y="2729118"/>
            <a:ext cx="3503066" cy="27432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r>
              <a:rPr sz="900">
                <a:solidFill>
                  <a:srgbClr val="6B6B73"/>
                </a:solidFill>
                <a:latin typeface="Hiragino Sans"/>
              </a:rPr>
              <a:t>03  </a:t>
            </a:r>
            <a:r>
              <a:rPr sz="1000" b="1">
                <a:solidFill>
                  <a:srgbClr val="111114"/>
                </a:solidFill>
                <a:latin typeface="Hiragino Sans"/>
              </a:rPr>
              <a:t>赤城乳業 ガリガリ君</a:t>
            </a:r>
            <a:r>
              <a:rPr sz="1000" b="1">
                <a:solidFill>
                  <a:srgbClr val="2563EB"/>
                </a:solidFill>
                <a:latin typeface="Hiragino Sans"/>
              </a:rPr>
              <a:t>  ●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8213140" y="3003438"/>
            <a:ext cx="3503066" cy="274320"/>
          </a:xfrm>
          <a:prstGeom prst="rect">
            <a:avLst/>
          </a:prstGeom>
          <a:noFill/>
        </p:spPr>
        <p:txBody>
          <a:bodyPr wrap="square" lIns="45720" rIns="45720" tIns="18288" bIns="18288" anchor="t">
            <a:spAutoFit/>
          </a:bodyPr>
          <a:lstStyle/>
          <a:p>
            <a:pPr algn="l"/>
            <a:r>
              <a:rPr sz="850" b="0">
                <a:solidFill>
                  <a:srgbClr val="6B6B73"/>
                </a:solidFill>
                <a:latin typeface="Hiragino Sans"/>
              </a:rPr>
              <a:t>かき氷アイス</a:t>
            </a:r>
          </a:p>
        </p:txBody>
      </p:sp>
      <p:sp>
        <p:nvSpPr>
          <p:cNvPr id="20" name="Rounded Rectangle 19"/>
          <p:cNvSpPr/>
          <p:nvPr/>
        </p:nvSpPr>
        <p:spPr>
          <a:xfrm>
            <a:off x="384048" y="3767328"/>
            <a:ext cx="3685946" cy="2587752"/>
          </a:xfrm>
          <a:prstGeom prst="roundRect">
            <a:avLst>
              <a:gd name="adj" fmla="val 6000"/>
            </a:avLst>
          </a:prstGeom>
          <a:solidFill>
            <a:srgbClr val="FFFFFF"/>
          </a:solidFill>
          <a:ln w="9525">
            <a:solidFill>
              <a:srgbClr val="ECECE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ounded Rectangle 20"/>
          <p:cNvSpPr/>
          <p:nvPr/>
        </p:nvSpPr>
        <p:spPr>
          <a:xfrm>
            <a:off x="475488" y="3858768"/>
            <a:ext cx="3503066" cy="1604406"/>
          </a:xfrm>
          <a:prstGeom prst="roundRect">
            <a:avLst>
              <a:gd name="adj" fmla="val 6000"/>
            </a:avLst>
          </a:prstGeom>
          <a:solidFill>
            <a:srgbClr val="FFFFFF"/>
          </a:solidFill>
          <a:ln w="9525">
            <a:solidFill>
              <a:srgbClr val="F0F0F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475488" y="4523811"/>
            <a:ext cx="3503066" cy="274320"/>
          </a:xfrm>
          <a:prstGeom prst="rect">
            <a:avLst/>
          </a:prstGeom>
          <a:noFill/>
        </p:spPr>
        <p:txBody>
          <a:bodyPr wrap="square" lIns="45720" rIns="45720" tIns="18288" bIns="18288" anchor="t">
            <a:spAutoFit/>
          </a:bodyPr>
          <a:lstStyle/>
          <a:p>
            <a:pPr algn="ctr"/>
            <a:r>
              <a:rPr sz="900" b="0">
                <a:solidFill>
                  <a:srgbClr val="6B6B73"/>
                </a:solidFill>
                <a:latin typeface="Hiragino Sans"/>
              </a:rPr>
              <a:t>SVG ロゴ（サイト版参照）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475488" y="5536326"/>
            <a:ext cx="3503066" cy="27432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r>
              <a:rPr sz="900">
                <a:solidFill>
                  <a:srgbClr val="6B6B73"/>
                </a:solidFill>
                <a:latin typeface="Hiragino Sans"/>
              </a:rPr>
              <a:t>04  </a:t>
            </a:r>
            <a:r>
              <a:rPr sz="1000" b="1">
                <a:solidFill>
                  <a:srgbClr val="111114"/>
                </a:solidFill>
                <a:latin typeface="Hiragino Sans"/>
              </a:rPr>
              <a:t>Morinaga アイスボックス</a:t>
            </a:r>
            <a:r>
              <a:rPr sz="1000" b="1">
                <a:solidFill>
                  <a:srgbClr val="2563EB"/>
                </a:solidFill>
                <a:latin typeface="Hiragino Sans"/>
              </a:rPr>
              <a:t>  ●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475488" y="5810646"/>
            <a:ext cx="3503066" cy="274320"/>
          </a:xfrm>
          <a:prstGeom prst="rect">
            <a:avLst/>
          </a:prstGeom>
          <a:noFill/>
        </p:spPr>
        <p:txBody>
          <a:bodyPr wrap="square" lIns="45720" rIns="45720" tIns="18288" bIns="18288" anchor="t">
            <a:spAutoFit/>
          </a:bodyPr>
          <a:lstStyle/>
          <a:p>
            <a:pPr algn="l"/>
            <a:r>
              <a:rPr sz="850" b="0">
                <a:solidFill>
                  <a:srgbClr val="6B6B73"/>
                </a:solidFill>
                <a:latin typeface="Hiragino Sans"/>
              </a:rPr>
              <a:t>カップ氷菓</a:t>
            </a:r>
          </a:p>
        </p:txBody>
      </p:sp>
      <p:sp>
        <p:nvSpPr>
          <p:cNvPr id="25" name="Rounded Rectangle 24"/>
          <p:cNvSpPr/>
          <p:nvPr/>
        </p:nvSpPr>
        <p:spPr>
          <a:xfrm>
            <a:off x="4252874" y="3767328"/>
            <a:ext cx="3685946" cy="2587752"/>
          </a:xfrm>
          <a:prstGeom prst="roundRect">
            <a:avLst>
              <a:gd name="adj" fmla="val 6000"/>
            </a:avLst>
          </a:prstGeom>
          <a:solidFill>
            <a:srgbClr val="FFFFFF"/>
          </a:solidFill>
          <a:ln w="9525">
            <a:solidFill>
              <a:srgbClr val="ECECE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Rounded Rectangle 25"/>
          <p:cNvSpPr/>
          <p:nvPr/>
        </p:nvSpPr>
        <p:spPr>
          <a:xfrm>
            <a:off x="4344314" y="3858768"/>
            <a:ext cx="3503066" cy="1604406"/>
          </a:xfrm>
          <a:prstGeom prst="roundRect">
            <a:avLst>
              <a:gd name="adj" fmla="val 6000"/>
            </a:avLst>
          </a:prstGeom>
          <a:solidFill>
            <a:srgbClr val="FFFFFF"/>
          </a:solidFill>
          <a:ln w="9525">
            <a:solidFill>
              <a:srgbClr val="F0F0F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4344314" y="4523811"/>
            <a:ext cx="3503066" cy="274320"/>
          </a:xfrm>
          <a:prstGeom prst="rect">
            <a:avLst/>
          </a:prstGeom>
          <a:noFill/>
        </p:spPr>
        <p:txBody>
          <a:bodyPr wrap="square" lIns="45720" rIns="45720" tIns="18288" bIns="18288" anchor="t">
            <a:spAutoFit/>
          </a:bodyPr>
          <a:lstStyle/>
          <a:p>
            <a:pPr algn="ctr"/>
            <a:r>
              <a:rPr sz="900" b="0">
                <a:solidFill>
                  <a:srgbClr val="6B6B73"/>
                </a:solidFill>
                <a:latin typeface="Hiragino Sans"/>
              </a:rPr>
              <a:t>SVG ロゴ（サイト版参照）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4344314" y="5536326"/>
            <a:ext cx="3503066" cy="27432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r>
              <a:rPr sz="900">
                <a:solidFill>
                  <a:srgbClr val="6B6B73"/>
                </a:solidFill>
                <a:latin typeface="Hiragino Sans"/>
              </a:rPr>
              <a:t>05  </a:t>
            </a:r>
            <a:r>
              <a:rPr sz="1000" b="1">
                <a:solidFill>
                  <a:srgbClr val="111114"/>
                </a:solidFill>
                <a:latin typeface="Hiragino Sans"/>
              </a:rPr>
              <a:t>Coca-Cola Cold Activated</a:t>
            </a:r>
            <a:r>
              <a:rPr sz="1000" b="1">
                <a:solidFill>
                  <a:srgbClr val="2563EB"/>
                </a:solidFill>
                <a:latin typeface="Hiragino Sans"/>
              </a:rPr>
              <a:t>  ●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4344314" y="5810646"/>
            <a:ext cx="3503066" cy="274320"/>
          </a:xfrm>
          <a:prstGeom prst="rect">
            <a:avLst/>
          </a:prstGeom>
          <a:noFill/>
        </p:spPr>
        <p:txBody>
          <a:bodyPr wrap="square" lIns="45720" rIns="45720" tIns="18288" bIns="18288" anchor="t">
            <a:spAutoFit/>
          </a:bodyPr>
          <a:lstStyle/>
          <a:p>
            <a:pPr algn="l"/>
            <a:r>
              <a:rPr sz="850" b="0">
                <a:solidFill>
                  <a:srgbClr val="6B6B73"/>
                </a:solidFill>
                <a:latin typeface="Hiragino Sans"/>
              </a:rPr>
              <a:t>温度感知缶</a:t>
            </a:r>
          </a:p>
        </p:txBody>
      </p:sp>
      <p:sp>
        <p:nvSpPr>
          <p:cNvPr id="30" name="Rounded Rectangle 29"/>
          <p:cNvSpPr/>
          <p:nvPr/>
        </p:nvSpPr>
        <p:spPr>
          <a:xfrm>
            <a:off x="8121700" y="3767328"/>
            <a:ext cx="3685946" cy="2587752"/>
          </a:xfrm>
          <a:prstGeom prst="roundRect">
            <a:avLst>
              <a:gd name="adj" fmla="val 6000"/>
            </a:avLst>
          </a:prstGeom>
          <a:solidFill>
            <a:srgbClr val="FFFFFF"/>
          </a:solidFill>
          <a:ln w="9525">
            <a:solidFill>
              <a:srgbClr val="ECECE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Rounded Rectangle 30"/>
          <p:cNvSpPr/>
          <p:nvPr/>
        </p:nvSpPr>
        <p:spPr>
          <a:xfrm>
            <a:off x="8213140" y="3858768"/>
            <a:ext cx="3503066" cy="1604406"/>
          </a:xfrm>
          <a:prstGeom prst="roundRect">
            <a:avLst>
              <a:gd name="adj" fmla="val 6000"/>
            </a:avLst>
          </a:prstGeom>
          <a:solidFill>
            <a:srgbClr val="FFFFFF"/>
          </a:solidFill>
          <a:ln w="9525">
            <a:solidFill>
              <a:srgbClr val="F0F0F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32" name="Picture 31" descr="06_Coors_Light_Cold_Activat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458355" y="4184974"/>
            <a:ext cx="3012637" cy="951993"/>
          </a:xfrm>
          <a:prstGeom prst="rect">
            <a:avLst/>
          </a:prstGeom>
        </p:spPr>
      </p:pic>
      <p:sp>
        <p:nvSpPr>
          <p:cNvPr id="33" name="TextBox 32"/>
          <p:cNvSpPr txBox="1"/>
          <p:nvPr/>
        </p:nvSpPr>
        <p:spPr>
          <a:xfrm>
            <a:off x="8213140" y="5536326"/>
            <a:ext cx="3503066" cy="27432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r>
              <a:rPr sz="900">
                <a:solidFill>
                  <a:srgbClr val="6B6B73"/>
                </a:solidFill>
                <a:latin typeface="Hiragino Sans"/>
              </a:rPr>
              <a:t>06  </a:t>
            </a:r>
            <a:r>
              <a:rPr sz="1000" b="1">
                <a:solidFill>
                  <a:srgbClr val="111114"/>
                </a:solidFill>
                <a:latin typeface="Hiragino Sans"/>
              </a:rPr>
              <a:t>Coors Light Cold Activated</a:t>
            </a:r>
            <a:r>
              <a:rPr sz="1000" b="1">
                <a:solidFill>
                  <a:srgbClr val="2563EB"/>
                </a:solidFill>
                <a:latin typeface="Hiragino Sans"/>
              </a:rPr>
              <a:t>  ●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8213140" y="5810646"/>
            <a:ext cx="3503066" cy="274320"/>
          </a:xfrm>
          <a:prstGeom prst="rect">
            <a:avLst/>
          </a:prstGeom>
          <a:noFill/>
        </p:spPr>
        <p:txBody>
          <a:bodyPr wrap="square" lIns="45720" rIns="45720" tIns="18288" bIns="18288" anchor="t">
            <a:spAutoFit/>
          </a:bodyPr>
          <a:lstStyle/>
          <a:p>
            <a:pPr algn="l"/>
            <a:r>
              <a:rPr sz="850" b="0">
                <a:solidFill>
                  <a:srgbClr val="6B6B73"/>
                </a:solidFill>
                <a:latin typeface="Hiragino Sans"/>
              </a:rPr>
              <a:t>温度感知ラベル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384048" y="411480"/>
            <a:ext cx="6400800" cy="365760"/>
          </a:xfrm>
          <a:prstGeom prst="rect">
            <a:avLst/>
          </a:prstGeom>
          <a:noFill/>
        </p:spPr>
        <p:txBody>
          <a:bodyPr wrap="square" lIns="45720" rIns="45720" tIns="18288" bIns="18288" anchor="t">
            <a:spAutoFit/>
          </a:bodyPr>
          <a:lstStyle/>
          <a:p>
            <a:pPr algn="l"/>
            <a:r>
              <a:rPr sz="1500" b="1">
                <a:solidFill>
                  <a:srgbClr val="111114"/>
                </a:solidFill>
                <a:latin typeface="Hiragino Sans"/>
              </a:rPr>
              <a:t>07  食品・飲料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84048" y="713232"/>
            <a:ext cx="6400800" cy="274320"/>
          </a:xfrm>
          <a:prstGeom prst="rect">
            <a:avLst/>
          </a:prstGeom>
          <a:noFill/>
        </p:spPr>
        <p:txBody>
          <a:bodyPr wrap="square" lIns="45720" rIns="45720" tIns="18288" bIns="18288" anchor="t">
            <a:spAutoFit/>
          </a:bodyPr>
          <a:lstStyle/>
          <a:p>
            <a:pPr algn="l"/>
            <a:r>
              <a:rPr sz="900" b="0">
                <a:solidFill>
                  <a:srgbClr val="6B6B73"/>
                </a:solidFill>
                <a:latin typeface="Hiragino Sans"/>
              </a:rPr>
              <a:t>7–8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978847" y="411480"/>
            <a:ext cx="1828800" cy="274320"/>
          </a:xfrm>
          <a:prstGeom prst="rect">
            <a:avLst/>
          </a:prstGeom>
          <a:noFill/>
        </p:spPr>
        <p:txBody>
          <a:bodyPr wrap="square" lIns="45720" rIns="45720" tIns="18288" bIns="18288" anchor="t">
            <a:spAutoFit/>
          </a:bodyPr>
          <a:lstStyle/>
          <a:p>
            <a:pPr algn="r"/>
            <a:r>
              <a:rPr sz="900" b="0">
                <a:solidFill>
                  <a:srgbClr val="6B6B73"/>
                </a:solidFill>
                <a:latin typeface="Hiragino Sans"/>
              </a:rPr>
              <a:t>page 2 / 2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384048" y="960120"/>
            <a:ext cx="3685946" cy="2587752"/>
          </a:xfrm>
          <a:prstGeom prst="roundRect">
            <a:avLst>
              <a:gd name="adj" fmla="val 6000"/>
            </a:avLst>
          </a:prstGeom>
          <a:solidFill>
            <a:srgbClr val="FFFFFF"/>
          </a:solidFill>
          <a:ln w="9525">
            <a:solidFill>
              <a:srgbClr val="ECECE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ounded Rectangle 5"/>
          <p:cNvSpPr/>
          <p:nvPr/>
        </p:nvSpPr>
        <p:spPr>
          <a:xfrm>
            <a:off x="475488" y="1051560"/>
            <a:ext cx="3503066" cy="1604406"/>
          </a:xfrm>
          <a:prstGeom prst="roundRect">
            <a:avLst>
              <a:gd name="adj" fmla="val 6000"/>
            </a:avLst>
          </a:prstGeom>
          <a:solidFill>
            <a:srgbClr val="FFFFFF"/>
          </a:solidFill>
          <a:ln w="9525">
            <a:solidFill>
              <a:srgbClr val="F0F0F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475488" y="1716603"/>
            <a:ext cx="3503066" cy="274320"/>
          </a:xfrm>
          <a:prstGeom prst="rect">
            <a:avLst/>
          </a:prstGeom>
          <a:noFill/>
        </p:spPr>
        <p:txBody>
          <a:bodyPr wrap="square" lIns="45720" rIns="45720" tIns="18288" bIns="18288" anchor="t">
            <a:spAutoFit/>
          </a:bodyPr>
          <a:lstStyle/>
          <a:p>
            <a:pPr algn="ctr"/>
            <a:r>
              <a:rPr sz="900" b="0">
                <a:solidFill>
                  <a:srgbClr val="6B6B73"/>
                </a:solidFill>
                <a:latin typeface="Hiragino Sans"/>
              </a:rPr>
              <a:t>画像未取得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75488" y="2729118"/>
            <a:ext cx="3503066" cy="27432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r>
              <a:rPr sz="900">
                <a:solidFill>
                  <a:srgbClr val="6B6B73"/>
                </a:solidFill>
                <a:latin typeface="Hiragino Sans"/>
              </a:rPr>
              <a:t>07  </a:t>
            </a:r>
            <a:r>
              <a:rPr sz="1000" b="1">
                <a:solidFill>
                  <a:srgbClr val="111114"/>
                </a:solidFill>
                <a:latin typeface="Hiragino Sans"/>
              </a:rPr>
              <a:t>Asahi スーパードライ 樽冷</a:t>
            </a:r>
            <a:r>
              <a:rPr sz="1000" b="1">
                <a:solidFill>
                  <a:srgbClr val="2563EB"/>
                </a:solidFill>
                <a:latin typeface="Hiragino Sans"/>
              </a:rPr>
              <a:t>  ●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75488" y="3003438"/>
            <a:ext cx="3503066" cy="274320"/>
          </a:xfrm>
          <a:prstGeom prst="rect">
            <a:avLst/>
          </a:prstGeom>
          <a:noFill/>
        </p:spPr>
        <p:txBody>
          <a:bodyPr wrap="square" lIns="45720" rIns="45720" tIns="18288" bIns="18288" anchor="t">
            <a:spAutoFit/>
          </a:bodyPr>
          <a:lstStyle/>
          <a:p>
            <a:pPr algn="l"/>
            <a:r>
              <a:rPr sz="850" b="0">
                <a:solidFill>
                  <a:srgbClr val="6B6B73"/>
                </a:solidFill>
                <a:latin typeface="Hiragino Sans"/>
              </a:rPr>
              <a:t>氷点下サーバー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4252874" y="960120"/>
            <a:ext cx="3685946" cy="2587752"/>
          </a:xfrm>
          <a:prstGeom prst="roundRect">
            <a:avLst>
              <a:gd name="adj" fmla="val 6000"/>
            </a:avLst>
          </a:prstGeom>
          <a:solidFill>
            <a:srgbClr val="FFFFFF"/>
          </a:solidFill>
          <a:ln w="9525">
            <a:solidFill>
              <a:srgbClr val="ECECE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ounded Rectangle 10"/>
          <p:cNvSpPr/>
          <p:nvPr/>
        </p:nvSpPr>
        <p:spPr>
          <a:xfrm>
            <a:off x="4344314" y="1051560"/>
            <a:ext cx="3503066" cy="1604406"/>
          </a:xfrm>
          <a:prstGeom prst="roundRect">
            <a:avLst>
              <a:gd name="adj" fmla="val 6000"/>
            </a:avLst>
          </a:prstGeom>
          <a:solidFill>
            <a:srgbClr val="FFFFFF"/>
          </a:solidFill>
          <a:ln w="9525">
            <a:solidFill>
              <a:srgbClr val="F0F0F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12" name="Picture 11" descr="08_Häagen-Dazs_Crispy_Sandwich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89228" y="1163868"/>
            <a:ext cx="2613237" cy="1379789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4344314" y="2729118"/>
            <a:ext cx="3503066" cy="27432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r>
              <a:rPr sz="900">
                <a:solidFill>
                  <a:srgbClr val="6B6B73"/>
                </a:solidFill>
                <a:latin typeface="Hiragino Sans"/>
              </a:rPr>
              <a:t>08  </a:t>
            </a:r>
            <a:r>
              <a:rPr sz="1000" b="1">
                <a:solidFill>
                  <a:srgbClr val="111114"/>
                </a:solidFill>
                <a:latin typeface="Hiragino Sans"/>
              </a:rPr>
              <a:t>Heineken Star Cold</a:t>
            </a:r>
            <a:r>
              <a:rPr sz="1000" b="1">
                <a:solidFill>
                  <a:srgbClr val="2563EB"/>
                </a:solidFill>
                <a:latin typeface="Hiragino Sans"/>
              </a:rPr>
              <a:t>  ●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344314" y="3003438"/>
            <a:ext cx="3503066" cy="274320"/>
          </a:xfrm>
          <a:prstGeom prst="rect">
            <a:avLst/>
          </a:prstGeom>
          <a:noFill/>
        </p:spPr>
        <p:txBody>
          <a:bodyPr wrap="square" lIns="45720" rIns="45720" tIns="18288" bIns="18288" anchor="t">
            <a:spAutoFit/>
          </a:bodyPr>
          <a:lstStyle/>
          <a:p>
            <a:pPr algn="l"/>
            <a:r>
              <a:rPr sz="850" b="0">
                <a:solidFill>
                  <a:srgbClr val="6B6B73"/>
                </a:solidFill>
                <a:latin typeface="Hiragino Sans"/>
              </a:rPr>
              <a:t>星マーク温度感知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384048" y="2560320"/>
            <a:ext cx="11423599" cy="457200"/>
          </a:xfrm>
          <a:prstGeom prst="rect">
            <a:avLst/>
          </a:prstGeom>
          <a:noFill/>
        </p:spPr>
        <p:txBody>
          <a:bodyPr wrap="square" lIns="45720" rIns="45720" tIns="18288" bIns="18288" anchor="t">
            <a:spAutoFit/>
          </a:bodyPr>
          <a:lstStyle/>
          <a:p>
            <a:pPr algn="l"/>
            <a:r>
              <a:rPr sz="1200" b="1">
                <a:solidFill>
                  <a:srgbClr val="6B6B73"/>
                </a:solidFill>
                <a:latin typeface="Hiragino Sans"/>
              </a:rPr>
              <a:t>08 / 08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84048" y="2926080"/>
            <a:ext cx="11423599" cy="914400"/>
          </a:xfrm>
          <a:prstGeom prst="rect">
            <a:avLst/>
          </a:prstGeom>
          <a:noFill/>
        </p:spPr>
        <p:txBody>
          <a:bodyPr wrap="square" lIns="45720" rIns="45720" tIns="18288" bIns="18288" anchor="t">
            <a:spAutoFit/>
          </a:bodyPr>
          <a:lstStyle/>
          <a:p>
            <a:pPr algn="l"/>
            <a:r>
              <a:rPr sz="3600" b="1">
                <a:solidFill>
                  <a:srgbClr val="111114"/>
                </a:solidFill>
                <a:latin typeface="Hiragino Sans"/>
              </a:rPr>
              <a:t>建築資材・住宅設備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84048" y="4023360"/>
            <a:ext cx="11423599" cy="457200"/>
          </a:xfrm>
          <a:prstGeom prst="rect">
            <a:avLst/>
          </a:prstGeom>
          <a:noFill/>
        </p:spPr>
        <p:txBody>
          <a:bodyPr wrap="square" lIns="45720" rIns="45720" tIns="18288" bIns="18288" anchor="t">
            <a:spAutoFit/>
          </a:bodyPr>
          <a:lstStyle/>
          <a:p>
            <a:pPr algn="l"/>
            <a:r>
              <a:rPr sz="1400" b="0">
                <a:solidFill>
                  <a:srgbClr val="6B6B73"/>
                </a:solidFill>
                <a:latin typeface="Hiragino Sans"/>
              </a:rPr>
              <a:t>12 件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384048" y="411480"/>
            <a:ext cx="6400800" cy="365760"/>
          </a:xfrm>
          <a:prstGeom prst="rect">
            <a:avLst/>
          </a:prstGeom>
          <a:noFill/>
        </p:spPr>
        <p:txBody>
          <a:bodyPr wrap="square" lIns="45720" rIns="45720" tIns="18288" bIns="18288" anchor="t">
            <a:spAutoFit/>
          </a:bodyPr>
          <a:lstStyle/>
          <a:p>
            <a:pPr algn="l"/>
            <a:r>
              <a:rPr sz="1500" b="1">
                <a:solidFill>
                  <a:srgbClr val="111114"/>
                </a:solidFill>
                <a:latin typeface="Hiragino Sans"/>
              </a:rPr>
              <a:t>08  建築資材・住宅設備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84048" y="713232"/>
            <a:ext cx="6400800" cy="274320"/>
          </a:xfrm>
          <a:prstGeom prst="rect">
            <a:avLst/>
          </a:prstGeom>
          <a:noFill/>
        </p:spPr>
        <p:txBody>
          <a:bodyPr wrap="square" lIns="45720" rIns="45720" tIns="18288" bIns="18288" anchor="t">
            <a:spAutoFit/>
          </a:bodyPr>
          <a:lstStyle/>
          <a:p>
            <a:pPr algn="l"/>
            <a:r>
              <a:rPr sz="900" b="0">
                <a:solidFill>
                  <a:srgbClr val="6B6B73"/>
                </a:solidFill>
                <a:latin typeface="Hiragino Sans"/>
              </a:rPr>
              <a:t>1–6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978847" y="411480"/>
            <a:ext cx="1828800" cy="274320"/>
          </a:xfrm>
          <a:prstGeom prst="rect">
            <a:avLst/>
          </a:prstGeom>
          <a:noFill/>
        </p:spPr>
        <p:txBody>
          <a:bodyPr wrap="square" lIns="45720" rIns="45720" tIns="18288" bIns="18288" anchor="t">
            <a:spAutoFit/>
          </a:bodyPr>
          <a:lstStyle/>
          <a:p>
            <a:pPr algn="r"/>
            <a:r>
              <a:rPr sz="900" b="0">
                <a:solidFill>
                  <a:srgbClr val="6B6B73"/>
                </a:solidFill>
                <a:latin typeface="Hiragino Sans"/>
              </a:rPr>
              <a:t>page 1 / 2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384048" y="960120"/>
            <a:ext cx="3685946" cy="2587752"/>
          </a:xfrm>
          <a:prstGeom prst="roundRect">
            <a:avLst>
              <a:gd name="adj" fmla="val 6000"/>
            </a:avLst>
          </a:prstGeom>
          <a:solidFill>
            <a:srgbClr val="FFFFFF"/>
          </a:solidFill>
          <a:ln w="9525">
            <a:solidFill>
              <a:srgbClr val="ECECE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ounded Rectangle 5"/>
          <p:cNvSpPr/>
          <p:nvPr/>
        </p:nvSpPr>
        <p:spPr>
          <a:xfrm>
            <a:off x="475488" y="1051560"/>
            <a:ext cx="3503066" cy="1604406"/>
          </a:xfrm>
          <a:prstGeom prst="roundRect">
            <a:avLst>
              <a:gd name="adj" fmla="val 6000"/>
            </a:avLst>
          </a:prstGeom>
          <a:solidFill>
            <a:srgbClr val="FFFFFF"/>
          </a:solidFill>
          <a:ln w="9525">
            <a:solidFill>
              <a:srgbClr val="F0F0F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475488" y="1716603"/>
            <a:ext cx="3503066" cy="274320"/>
          </a:xfrm>
          <a:prstGeom prst="rect">
            <a:avLst/>
          </a:prstGeom>
          <a:noFill/>
        </p:spPr>
        <p:txBody>
          <a:bodyPr wrap="square" lIns="45720" rIns="45720" tIns="18288" bIns="18288" anchor="t">
            <a:spAutoFit/>
          </a:bodyPr>
          <a:lstStyle/>
          <a:p>
            <a:pPr algn="ctr"/>
            <a:r>
              <a:rPr sz="900" b="0">
                <a:solidFill>
                  <a:srgbClr val="6B6B73"/>
                </a:solidFill>
                <a:latin typeface="Hiragino Sans"/>
              </a:rPr>
              <a:t>SVG ロゴ（サイト版参照）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75488" y="2729118"/>
            <a:ext cx="3503066" cy="27432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r>
              <a:rPr sz="900">
                <a:solidFill>
                  <a:srgbClr val="6B6B73"/>
                </a:solidFill>
                <a:latin typeface="Hiragino Sans"/>
              </a:rPr>
              <a:t>01  </a:t>
            </a:r>
            <a:r>
              <a:rPr sz="1000" b="1">
                <a:solidFill>
                  <a:srgbClr val="111114"/>
                </a:solidFill>
                <a:latin typeface="Hiragino Sans"/>
              </a:rPr>
              <a:t>TOTO Washlet</a:t>
            </a:r>
            <a:r>
              <a:rPr sz="1000" b="1">
                <a:solidFill>
                  <a:srgbClr val="2563EB"/>
                </a:solidFill>
                <a:latin typeface="Hiragino Sans"/>
              </a:rPr>
              <a:t>  ●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75488" y="3003438"/>
            <a:ext cx="3503066" cy="274320"/>
          </a:xfrm>
          <a:prstGeom prst="rect">
            <a:avLst/>
          </a:prstGeom>
          <a:noFill/>
        </p:spPr>
        <p:txBody>
          <a:bodyPr wrap="square" lIns="45720" rIns="45720" tIns="18288" bIns="18288" anchor="t">
            <a:spAutoFit/>
          </a:bodyPr>
          <a:lstStyle/>
          <a:p>
            <a:pPr algn="l"/>
            <a:r>
              <a:rPr sz="850" b="0">
                <a:solidFill>
                  <a:srgbClr val="6B6B73"/>
                </a:solidFill>
                <a:latin typeface="Hiragino Sans"/>
              </a:rPr>
              <a:t>温水洗浄便座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4252874" y="960120"/>
            <a:ext cx="3685946" cy="2587752"/>
          </a:xfrm>
          <a:prstGeom prst="roundRect">
            <a:avLst>
              <a:gd name="adj" fmla="val 6000"/>
            </a:avLst>
          </a:prstGeom>
          <a:solidFill>
            <a:srgbClr val="FFFFFF"/>
          </a:solidFill>
          <a:ln w="9525">
            <a:solidFill>
              <a:srgbClr val="ECECE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ounded Rectangle 10"/>
          <p:cNvSpPr/>
          <p:nvPr/>
        </p:nvSpPr>
        <p:spPr>
          <a:xfrm>
            <a:off x="4344314" y="1051560"/>
            <a:ext cx="3503066" cy="1604406"/>
          </a:xfrm>
          <a:prstGeom prst="roundRect">
            <a:avLst>
              <a:gd name="adj" fmla="val 6000"/>
            </a:avLst>
          </a:prstGeom>
          <a:solidFill>
            <a:srgbClr val="FFFFFF"/>
          </a:solidFill>
          <a:ln w="9525">
            <a:solidFill>
              <a:srgbClr val="F0F0F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4344314" y="1716603"/>
            <a:ext cx="3503066" cy="274320"/>
          </a:xfrm>
          <a:prstGeom prst="rect">
            <a:avLst/>
          </a:prstGeom>
          <a:noFill/>
        </p:spPr>
        <p:txBody>
          <a:bodyPr wrap="square" lIns="45720" rIns="45720" tIns="18288" bIns="18288" anchor="t">
            <a:spAutoFit/>
          </a:bodyPr>
          <a:lstStyle/>
          <a:p>
            <a:pPr algn="ctr"/>
            <a:r>
              <a:rPr sz="900" b="0">
                <a:solidFill>
                  <a:srgbClr val="6B6B73"/>
                </a:solidFill>
                <a:latin typeface="Hiragino Sans"/>
              </a:rPr>
              <a:t>画像未取得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344314" y="2729118"/>
            <a:ext cx="3503066" cy="27432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r>
              <a:rPr sz="900">
                <a:solidFill>
                  <a:srgbClr val="6B6B73"/>
                </a:solidFill>
                <a:latin typeface="Hiragino Sans"/>
              </a:rPr>
              <a:t>02  </a:t>
            </a:r>
            <a:r>
              <a:rPr sz="1000" b="1">
                <a:solidFill>
                  <a:srgbClr val="111114"/>
                </a:solidFill>
                <a:latin typeface="Hiragino Sans"/>
              </a:rPr>
              <a:t>TOTO ほっカラリ床</a:t>
            </a:r>
            <a:r>
              <a:rPr sz="1000" b="1">
                <a:solidFill>
                  <a:srgbClr val="2563EB"/>
                </a:solidFill>
                <a:latin typeface="Hiragino Sans"/>
              </a:rPr>
              <a:t>  ●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344314" y="3003438"/>
            <a:ext cx="3503066" cy="274320"/>
          </a:xfrm>
          <a:prstGeom prst="rect">
            <a:avLst/>
          </a:prstGeom>
          <a:noFill/>
        </p:spPr>
        <p:txBody>
          <a:bodyPr wrap="square" lIns="45720" rIns="45720" tIns="18288" bIns="18288" anchor="t">
            <a:spAutoFit/>
          </a:bodyPr>
          <a:lstStyle/>
          <a:p>
            <a:pPr algn="l"/>
            <a:r>
              <a:rPr sz="850" b="0">
                <a:solidFill>
                  <a:srgbClr val="6B6B73"/>
                </a:solidFill>
                <a:latin typeface="Hiragino Sans"/>
              </a:rPr>
              <a:t>断熱浴室床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8121700" y="960120"/>
            <a:ext cx="3685946" cy="2587752"/>
          </a:xfrm>
          <a:prstGeom prst="roundRect">
            <a:avLst>
              <a:gd name="adj" fmla="val 6000"/>
            </a:avLst>
          </a:prstGeom>
          <a:solidFill>
            <a:srgbClr val="FFFFFF"/>
          </a:solidFill>
          <a:ln w="9525">
            <a:solidFill>
              <a:srgbClr val="ECECE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Rounded Rectangle 15"/>
          <p:cNvSpPr/>
          <p:nvPr/>
        </p:nvSpPr>
        <p:spPr>
          <a:xfrm>
            <a:off x="8213140" y="1051560"/>
            <a:ext cx="3503066" cy="1604406"/>
          </a:xfrm>
          <a:prstGeom prst="roundRect">
            <a:avLst>
              <a:gd name="adj" fmla="val 6000"/>
            </a:avLst>
          </a:prstGeom>
          <a:solidFill>
            <a:srgbClr val="FFFFFF"/>
          </a:solidFill>
          <a:ln w="9525">
            <a:solidFill>
              <a:srgbClr val="F0F0F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8213140" y="1716603"/>
            <a:ext cx="3503066" cy="274320"/>
          </a:xfrm>
          <a:prstGeom prst="rect">
            <a:avLst/>
          </a:prstGeom>
          <a:noFill/>
        </p:spPr>
        <p:txBody>
          <a:bodyPr wrap="square" lIns="45720" rIns="45720" tIns="18288" bIns="18288" anchor="t">
            <a:spAutoFit/>
          </a:bodyPr>
          <a:lstStyle/>
          <a:p>
            <a:pPr algn="ctr"/>
            <a:r>
              <a:rPr sz="900" b="0">
                <a:solidFill>
                  <a:srgbClr val="6B6B73"/>
                </a:solidFill>
                <a:latin typeface="Hiragino Sans"/>
              </a:rPr>
              <a:t>画像未取得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8213140" y="2729118"/>
            <a:ext cx="3503066" cy="27432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r>
              <a:rPr sz="900">
                <a:solidFill>
                  <a:srgbClr val="6B6B73"/>
                </a:solidFill>
                <a:latin typeface="Hiragino Sans"/>
              </a:rPr>
              <a:t>03  </a:t>
            </a:r>
            <a:r>
              <a:rPr sz="1000" b="1">
                <a:solidFill>
                  <a:srgbClr val="111114"/>
                </a:solidFill>
                <a:latin typeface="Hiragino Sans"/>
              </a:rPr>
              <a:t>LIXIL サーモスX</a:t>
            </a:r>
            <a:r>
              <a:rPr sz="1000" b="1">
                <a:solidFill>
                  <a:srgbClr val="2563EB"/>
                </a:solidFill>
                <a:latin typeface="Hiragino Sans"/>
              </a:rPr>
              <a:t>  ●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8213140" y="3003438"/>
            <a:ext cx="3503066" cy="274320"/>
          </a:xfrm>
          <a:prstGeom prst="rect">
            <a:avLst/>
          </a:prstGeom>
          <a:noFill/>
        </p:spPr>
        <p:txBody>
          <a:bodyPr wrap="square" lIns="45720" rIns="45720" tIns="18288" bIns="18288" anchor="t">
            <a:spAutoFit/>
          </a:bodyPr>
          <a:lstStyle/>
          <a:p>
            <a:pPr algn="l"/>
            <a:r>
              <a:rPr sz="850" b="0">
                <a:solidFill>
                  <a:srgbClr val="6B6B73"/>
                </a:solidFill>
                <a:latin typeface="Hiragino Sans"/>
              </a:rPr>
              <a:t>高断熱サッシ</a:t>
            </a:r>
          </a:p>
        </p:txBody>
      </p:sp>
      <p:sp>
        <p:nvSpPr>
          <p:cNvPr id="20" name="Rounded Rectangle 19"/>
          <p:cNvSpPr/>
          <p:nvPr/>
        </p:nvSpPr>
        <p:spPr>
          <a:xfrm>
            <a:off x="384048" y="3767328"/>
            <a:ext cx="3685946" cy="2587752"/>
          </a:xfrm>
          <a:prstGeom prst="roundRect">
            <a:avLst>
              <a:gd name="adj" fmla="val 6000"/>
            </a:avLst>
          </a:prstGeom>
          <a:solidFill>
            <a:srgbClr val="FFFFFF"/>
          </a:solidFill>
          <a:ln w="9525">
            <a:solidFill>
              <a:srgbClr val="ECECE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ounded Rectangle 20"/>
          <p:cNvSpPr/>
          <p:nvPr/>
        </p:nvSpPr>
        <p:spPr>
          <a:xfrm>
            <a:off x="475488" y="3858768"/>
            <a:ext cx="3503066" cy="1604406"/>
          </a:xfrm>
          <a:prstGeom prst="roundRect">
            <a:avLst>
              <a:gd name="adj" fmla="val 6000"/>
            </a:avLst>
          </a:prstGeom>
          <a:solidFill>
            <a:srgbClr val="FFFFFF"/>
          </a:solidFill>
          <a:ln w="9525">
            <a:solidFill>
              <a:srgbClr val="F0F0F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475488" y="4523811"/>
            <a:ext cx="3503066" cy="274320"/>
          </a:xfrm>
          <a:prstGeom prst="rect">
            <a:avLst/>
          </a:prstGeom>
          <a:noFill/>
        </p:spPr>
        <p:txBody>
          <a:bodyPr wrap="square" lIns="45720" rIns="45720" tIns="18288" bIns="18288" anchor="t">
            <a:spAutoFit/>
          </a:bodyPr>
          <a:lstStyle/>
          <a:p>
            <a:pPr algn="ctr"/>
            <a:r>
              <a:rPr sz="900" b="0">
                <a:solidFill>
                  <a:srgbClr val="6B6B73"/>
                </a:solidFill>
                <a:latin typeface="Hiragino Sans"/>
              </a:rPr>
              <a:t>画像未取得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475488" y="5536326"/>
            <a:ext cx="3503066" cy="27432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r>
              <a:rPr sz="900">
                <a:solidFill>
                  <a:srgbClr val="6B6B73"/>
                </a:solidFill>
                <a:latin typeface="Hiragino Sans"/>
              </a:rPr>
              <a:t>04  </a:t>
            </a:r>
            <a:r>
              <a:rPr sz="1000" b="1">
                <a:solidFill>
                  <a:srgbClr val="111114"/>
                </a:solidFill>
                <a:latin typeface="Hiragino Sans"/>
              </a:rPr>
              <a:t>YKK AP APW330</a:t>
            </a:r>
            <a:r>
              <a:rPr sz="1000" b="1">
                <a:solidFill>
                  <a:srgbClr val="2563EB"/>
                </a:solidFill>
                <a:latin typeface="Hiragino Sans"/>
              </a:rPr>
              <a:t>  ●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475488" y="5810646"/>
            <a:ext cx="3503066" cy="274320"/>
          </a:xfrm>
          <a:prstGeom prst="rect">
            <a:avLst/>
          </a:prstGeom>
          <a:noFill/>
        </p:spPr>
        <p:txBody>
          <a:bodyPr wrap="square" lIns="45720" rIns="45720" tIns="18288" bIns="18288" anchor="t">
            <a:spAutoFit/>
          </a:bodyPr>
          <a:lstStyle/>
          <a:p>
            <a:pPr algn="l"/>
            <a:r>
              <a:rPr sz="850" b="0">
                <a:solidFill>
                  <a:srgbClr val="6B6B73"/>
                </a:solidFill>
                <a:latin typeface="Hiragino Sans"/>
              </a:rPr>
              <a:t>樹脂窓</a:t>
            </a:r>
          </a:p>
        </p:txBody>
      </p:sp>
      <p:sp>
        <p:nvSpPr>
          <p:cNvPr id="25" name="Rounded Rectangle 24"/>
          <p:cNvSpPr/>
          <p:nvPr/>
        </p:nvSpPr>
        <p:spPr>
          <a:xfrm>
            <a:off x="4252874" y="3767328"/>
            <a:ext cx="3685946" cy="2587752"/>
          </a:xfrm>
          <a:prstGeom prst="roundRect">
            <a:avLst>
              <a:gd name="adj" fmla="val 6000"/>
            </a:avLst>
          </a:prstGeom>
          <a:solidFill>
            <a:srgbClr val="FFFFFF"/>
          </a:solidFill>
          <a:ln w="9525">
            <a:solidFill>
              <a:srgbClr val="ECECE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Rounded Rectangle 25"/>
          <p:cNvSpPr/>
          <p:nvPr/>
        </p:nvSpPr>
        <p:spPr>
          <a:xfrm>
            <a:off x="4344314" y="3858768"/>
            <a:ext cx="3503066" cy="1604406"/>
          </a:xfrm>
          <a:prstGeom prst="roundRect">
            <a:avLst>
              <a:gd name="adj" fmla="val 6000"/>
            </a:avLst>
          </a:prstGeom>
          <a:solidFill>
            <a:srgbClr val="FFFFFF"/>
          </a:solidFill>
          <a:ln w="9525">
            <a:solidFill>
              <a:srgbClr val="F0F0F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4344314" y="4523811"/>
            <a:ext cx="3503066" cy="274320"/>
          </a:xfrm>
          <a:prstGeom prst="rect">
            <a:avLst/>
          </a:prstGeom>
          <a:noFill/>
        </p:spPr>
        <p:txBody>
          <a:bodyPr wrap="square" lIns="45720" rIns="45720" tIns="18288" bIns="18288" anchor="t">
            <a:spAutoFit/>
          </a:bodyPr>
          <a:lstStyle/>
          <a:p>
            <a:pPr algn="ctr"/>
            <a:r>
              <a:rPr sz="900" b="0">
                <a:solidFill>
                  <a:srgbClr val="6B6B73"/>
                </a:solidFill>
                <a:latin typeface="Hiragino Sans"/>
              </a:rPr>
              <a:t>画像未取得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4344314" y="5536326"/>
            <a:ext cx="3503066" cy="27432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r>
              <a:rPr sz="900">
                <a:solidFill>
                  <a:srgbClr val="6B6B73"/>
                </a:solidFill>
                <a:latin typeface="Hiragino Sans"/>
              </a:rPr>
              <a:t>05  </a:t>
            </a:r>
            <a:r>
              <a:rPr sz="1000" b="1">
                <a:solidFill>
                  <a:srgbClr val="111114"/>
                </a:solidFill>
                <a:latin typeface="Hiragino Sans"/>
              </a:rPr>
              <a:t>YKK AP APW430</a:t>
            </a:r>
            <a:r>
              <a:rPr sz="1000" b="1">
                <a:solidFill>
                  <a:srgbClr val="2563EB"/>
                </a:solidFill>
                <a:latin typeface="Hiragino Sans"/>
              </a:rPr>
              <a:t>  ●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4344314" y="5810646"/>
            <a:ext cx="3503066" cy="274320"/>
          </a:xfrm>
          <a:prstGeom prst="rect">
            <a:avLst/>
          </a:prstGeom>
          <a:noFill/>
        </p:spPr>
        <p:txBody>
          <a:bodyPr wrap="square" lIns="45720" rIns="45720" tIns="18288" bIns="18288" anchor="t">
            <a:spAutoFit/>
          </a:bodyPr>
          <a:lstStyle/>
          <a:p>
            <a:pPr algn="l"/>
            <a:r>
              <a:rPr sz="850" b="0">
                <a:solidFill>
                  <a:srgbClr val="6B6B73"/>
                </a:solidFill>
                <a:latin typeface="Hiragino Sans"/>
              </a:rPr>
              <a:t>高断熱樹脂窓</a:t>
            </a:r>
          </a:p>
        </p:txBody>
      </p:sp>
      <p:sp>
        <p:nvSpPr>
          <p:cNvPr id="30" name="Rounded Rectangle 29"/>
          <p:cNvSpPr/>
          <p:nvPr/>
        </p:nvSpPr>
        <p:spPr>
          <a:xfrm>
            <a:off x="8121700" y="3767328"/>
            <a:ext cx="3685946" cy="2587752"/>
          </a:xfrm>
          <a:prstGeom prst="roundRect">
            <a:avLst>
              <a:gd name="adj" fmla="val 6000"/>
            </a:avLst>
          </a:prstGeom>
          <a:solidFill>
            <a:srgbClr val="FFFFFF"/>
          </a:solidFill>
          <a:ln w="9525">
            <a:solidFill>
              <a:srgbClr val="ECECE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Rounded Rectangle 30"/>
          <p:cNvSpPr/>
          <p:nvPr/>
        </p:nvSpPr>
        <p:spPr>
          <a:xfrm>
            <a:off x="8213140" y="3858768"/>
            <a:ext cx="3503066" cy="1604406"/>
          </a:xfrm>
          <a:prstGeom prst="roundRect">
            <a:avLst>
              <a:gd name="adj" fmla="val 6000"/>
            </a:avLst>
          </a:prstGeom>
          <a:solidFill>
            <a:srgbClr val="FFFFFF"/>
          </a:solidFill>
          <a:ln w="9525">
            <a:solidFill>
              <a:srgbClr val="F0F0F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TextBox 31"/>
          <p:cNvSpPr txBox="1"/>
          <p:nvPr/>
        </p:nvSpPr>
        <p:spPr>
          <a:xfrm>
            <a:off x="8213140" y="4523811"/>
            <a:ext cx="3503066" cy="274320"/>
          </a:xfrm>
          <a:prstGeom prst="rect">
            <a:avLst/>
          </a:prstGeom>
          <a:noFill/>
        </p:spPr>
        <p:txBody>
          <a:bodyPr wrap="square" lIns="45720" rIns="45720" tIns="18288" bIns="18288" anchor="t">
            <a:spAutoFit/>
          </a:bodyPr>
          <a:lstStyle/>
          <a:p>
            <a:pPr algn="ctr"/>
            <a:r>
              <a:rPr sz="900" b="0">
                <a:solidFill>
                  <a:srgbClr val="6B6B73"/>
                </a:solidFill>
                <a:latin typeface="Hiragino Sans"/>
              </a:rPr>
              <a:t>SVG ロゴ（サイト版参照）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8213140" y="5536326"/>
            <a:ext cx="3503066" cy="27432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r>
              <a:rPr sz="900">
                <a:solidFill>
                  <a:srgbClr val="6B6B73"/>
                </a:solidFill>
                <a:latin typeface="Hiragino Sans"/>
              </a:rPr>
              <a:t>06  </a:t>
            </a:r>
            <a:r>
              <a:rPr sz="1000" b="1">
                <a:solidFill>
                  <a:srgbClr val="111114"/>
                </a:solidFill>
                <a:latin typeface="Hiragino Sans"/>
              </a:rPr>
              <a:t>Daikin うるさら</a:t>
            </a:r>
            <a:r>
              <a:rPr sz="1000" b="1">
                <a:solidFill>
                  <a:srgbClr val="2563EB"/>
                </a:solidFill>
                <a:latin typeface="Hiragino Sans"/>
              </a:rPr>
              <a:t>  ●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8213140" y="5810646"/>
            <a:ext cx="3503066" cy="274320"/>
          </a:xfrm>
          <a:prstGeom prst="rect">
            <a:avLst/>
          </a:prstGeom>
          <a:noFill/>
        </p:spPr>
        <p:txBody>
          <a:bodyPr wrap="square" lIns="45720" rIns="45720" tIns="18288" bIns="18288" anchor="t">
            <a:spAutoFit/>
          </a:bodyPr>
          <a:lstStyle/>
          <a:p>
            <a:pPr algn="l"/>
            <a:r>
              <a:rPr sz="850" b="0">
                <a:solidFill>
                  <a:srgbClr val="6B6B73"/>
                </a:solidFill>
                <a:latin typeface="Hiragino Sans"/>
              </a:rPr>
              <a:t>加湿冷暖房エアコン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384048" y="411480"/>
            <a:ext cx="6400800" cy="365760"/>
          </a:xfrm>
          <a:prstGeom prst="rect">
            <a:avLst/>
          </a:prstGeom>
          <a:noFill/>
        </p:spPr>
        <p:txBody>
          <a:bodyPr wrap="square" lIns="45720" rIns="45720" tIns="18288" bIns="18288" anchor="t">
            <a:spAutoFit/>
          </a:bodyPr>
          <a:lstStyle/>
          <a:p>
            <a:pPr algn="l"/>
            <a:r>
              <a:rPr sz="1500" b="1">
                <a:solidFill>
                  <a:srgbClr val="111114"/>
                </a:solidFill>
                <a:latin typeface="Hiragino Sans"/>
              </a:rPr>
              <a:t>08  建築資材・住宅設備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84048" y="713232"/>
            <a:ext cx="6400800" cy="274320"/>
          </a:xfrm>
          <a:prstGeom prst="rect">
            <a:avLst/>
          </a:prstGeom>
          <a:noFill/>
        </p:spPr>
        <p:txBody>
          <a:bodyPr wrap="square" lIns="45720" rIns="45720" tIns="18288" bIns="18288" anchor="t">
            <a:spAutoFit/>
          </a:bodyPr>
          <a:lstStyle/>
          <a:p>
            <a:pPr algn="l"/>
            <a:r>
              <a:rPr sz="900" b="0">
                <a:solidFill>
                  <a:srgbClr val="6B6B73"/>
                </a:solidFill>
                <a:latin typeface="Hiragino Sans"/>
              </a:rPr>
              <a:t>7–12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978847" y="411480"/>
            <a:ext cx="1828800" cy="274320"/>
          </a:xfrm>
          <a:prstGeom prst="rect">
            <a:avLst/>
          </a:prstGeom>
          <a:noFill/>
        </p:spPr>
        <p:txBody>
          <a:bodyPr wrap="square" lIns="45720" rIns="45720" tIns="18288" bIns="18288" anchor="t">
            <a:spAutoFit/>
          </a:bodyPr>
          <a:lstStyle/>
          <a:p>
            <a:pPr algn="r"/>
            <a:r>
              <a:rPr sz="900" b="0">
                <a:solidFill>
                  <a:srgbClr val="6B6B73"/>
                </a:solidFill>
                <a:latin typeface="Hiragino Sans"/>
              </a:rPr>
              <a:t>page 2 / 2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384048" y="960120"/>
            <a:ext cx="3685946" cy="2587752"/>
          </a:xfrm>
          <a:prstGeom prst="roundRect">
            <a:avLst>
              <a:gd name="adj" fmla="val 6000"/>
            </a:avLst>
          </a:prstGeom>
          <a:solidFill>
            <a:srgbClr val="FFFFFF"/>
          </a:solidFill>
          <a:ln w="9525">
            <a:solidFill>
              <a:srgbClr val="ECECE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ounded Rectangle 5"/>
          <p:cNvSpPr/>
          <p:nvPr/>
        </p:nvSpPr>
        <p:spPr>
          <a:xfrm>
            <a:off x="475488" y="1051560"/>
            <a:ext cx="3503066" cy="1604406"/>
          </a:xfrm>
          <a:prstGeom prst="roundRect">
            <a:avLst>
              <a:gd name="adj" fmla="val 6000"/>
            </a:avLst>
          </a:prstGeom>
          <a:solidFill>
            <a:srgbClr val="FFFFFF"/>
          </a:solidFill>
          <a:ln w="9525">
            <a:solidFill>
              <a:srgbClr val="F0F0F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475488" y="1716603"/>
            <a:ext cx="3503066" cy="274320"/>
          </a:xfrm>
          <a:prstGeom prst="rect">
            <a:avLst/>
          </a:prstGeom>
          <a:noFill/>
        </p:spPr>
        <p:txBody>
          <a:bodyPr wrap="square" lIns="45720" rIns="45720" tIns="18288" bIns="18288" anchor="t">
            <a:spAutoFit/>
          </a:bodyPr>
          <a:lstStyle/>
          <a:p>
            <a:pPr algn="ctr"/>
            <a:r>
              <a:rPr sz="900" b="0">
                <a:solidFill>
                  <a:srgbClr val="6B6B73"/>
                </a:solidFill>
                <a:latin typeface="Hiragino Sans"/>
              </a:rPr>
              <a:t>SVG ロゴ（サイト版参照）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75488" y="2729118"/>
            <a:ext cx="3503066" cy="27432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r>
              <a:rPr sz="900">
                <a:solidFill>
                  <a:srgbClr val="6B6B73"/>
                </a:solidFill>
                <a:latin typeface="Hiragino Sans"/>
              </a:rPr>
              <a:t>07  </a:t>
            </a:r>
            <a:r>
              <a:rPr sz="1000" b="1">
                <a:solidFill>
                  <a:srgbClr val="111114"/>
                </a:solidFill>
                <a:latin typeface="Hiragino Sans"/>
              </a:rPr>
              <a:t>Mitsubishi 霧ヶ峰</a:t>
            </a:r>
            <a:r>
              <a:rPr sz="1000" b="1">
                <a:solidFill>
                  <a:srgbClr val="2563EB"/>
                </a:solidFill>
                <a:latin typeface="Hiragino Sans"/>
              </a:rPr>
              <a:t>  ●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75488" y="3003438"/>
            <a:ext cx="3503066" cy="274320"/>
          </a:xfrm>
          <a:prstGeom prst="rect">
            <a:avLst/>
          </a:prstGeom>
          <a:noFill/>
        </p:spPr>
        <p:txBody>
          <a:bodyPr wrap="square" lIns="45720" rIns="45720" tIns="18288" bIns="18288" anchor="t">
            <a:spAutoFit/>
          </a:bodyPr>
          <a:lstStyle/>
          <a:p>
            <a:pPr algn="l"/>
            <a:r>
              <a:rPr sz="850" b="0">
                <a:solidFill>
                  <a:srgbClr val="6B6B73"/>
                </a:solidFill>
                <a:latin typeface="Hiragino Sans"/>
              </a:rPr>
              <a:t>エアコンシリーズ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4252874" y="960120"/>
            <a:ext cx="3685946" cy="2587752"/>
          </a:xfrm>
          <a:prstGeom prst="roundRect">
            <a:avLst>
              <a:gd name="adj" fmla="val 6000"/>
            </a:avLst>
          </a:prstGeom>
          <a:solidFill>
            <a:srgbClr val="FFFFFF"/>
          </a:solidFill>
          <a:ln w="9525">
            <a:solidFill>
              <a:srgbClr val="ECECE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ounded Rectangle 10"/>
          <p:cNvSpPr/>
          <p:nvPr/>
        </p:nvSpPr>
        <p:spPr>
          <a:xfrm>
            <a:off x="4344314" y="1051560"/>
            <a:ext cx="3503066" cy="1604406"/>
          </a:xfrm>
          <a:prstGeom prst="roundRect">
            <a:avLst>
              <a:gd name="adj" fmla="val 6000"/>
            </a:avLst>
          </a:prstGeom>
          <a:solidFill>
            <a:srgbClr val="FFFFFF"/>
          </a:solidFill>
          <a:ln w="9525">
            <a:solidFill>
              <a:srgbClr val="F0F0F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4344314" y="1716603"/>
            <a:ext cx="3503066" cy="274320"/>
          </a:xfrm>
          <a:prstGeom prst="rect">
            <a:avLst/>
          </a:prstGeom>
          <a:noFill/>
        </p:spPr>
        <p:txBody>
          <a:bodyPr wrap="square" lIns="45720" rIns="45720" tIns="18288" bIns="18288" anchor="t">
            <a:spAutoFit/>
          </a:bodyPr>
          <a:lstStyle/>
          <a:p>
            <a:pPr algn="ctr"/>
            <a:r>
              <a:rPr sz="900" b="0">
                <a:solidFill>
                  <a:srgbClr val="6B6B73"/>
                </a:solidFill>
                <a:latin typeface="Hiragino Sans"/>
              </a:rPr>
              <a:t>画像未取得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344314" y="2729118"/>
            <a:ext cx="3503066" cy="27432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r>
              <a:rPr sz="900">
                <a:solidFill>
                  <a:srgbClr val="6B6B73"/>
                </a:solidFill>
                <a:latin typeface="Hiragino Sans"/>
              </a:rPr>
              <a:t>08  </a:t>
            </a:r>
            <a:r>
              <a:rPr sz="1000" b="1">
                <a:solidFill>
                  <a:srgbClr val="111114"/>
                </a:solidFill>
                <a:latin typeface="Hiragino Sans"/>
              </a:rPr>
              <a:t>Hitachi 白くまくん</a:t>
            </a:r>
            <a:r>
              <a:rPr sz="1000" b="1">
                <a:solidFill>
                  <a:srgbClr val="2563EB"/>
                </a:solidFill>
                <a:latin typeface="Hiragino Sans"/>
              </a:rPr>
              <a:t>  ●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344314" y="3003438"/>
            <a:ext cx="3503066" cy="274320"/>
          </a:xfrm>
          <a:prstGeom prst="rect">
            <a:avLst/>
          </a:prstGeom>
          <a:noFill/>
        </p:spPr>
        <p:txBody>
          <a:bodyPr wrap="square" lIns="45720" rIns="45720" tIns="18288" bIns="18288" anchor="t">
            <a:spAutoFit/>
          </a:bodyPr>
          <a:lstStyle/>
          <a:p>
            <a:pPr algn="l"/>
            <a:r>
              <a:rPr sz="850" b="0">
                <a:solidFill>
                  <a:srgbClr val="6B6B73"/>
                </a:solidFill>
                <a:latin typeface="Hiragino Sans"/>
              </a:rPr>
              <a:t>エアコンシリーズ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8121700" y="960120"/>
            <a:ext cx="3685946" cy="2587752"/>
          </a:xfrm>
          <a:prstGeom prst="roundRect">
            <a:avLst>
              <a:gd name="adj" fmla="val 6000"/>
            </a:avLst>
          </a:prstGeom>
          <a:solidFill>
            <a:srgbClr val="FFFFFF"/>
          </a:solidFill>
          <a:ln w="9525">
            <a:solidFill>
              <a:srgbClr val="ECECE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Rounded Rectangle 15"/>
          <p:cNvSpPr/>
          <p:nvPr/>
        </p:nvSpPr>
        <p:spPr>
          <a:xfrm>
            <a:off x="8213140" y="1051560"/>
            <a:ext cx="3503066" cy="1604406"/>
          </a:xfrm>
          <a:prstGeom prst="roundRect">
            <a:avLst>
              <a:gd name="adj" fmla="val 6000"/>
            </a:avLst>
          </a:prstGeom>
          <a:solidFill>
            <a:srgbClr val="FFFFFF"/>
          </a:solidFill>
          <a:ln w="9525">
            <a:solidFill>
              <a:srgbClr val="F0F0F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8213140" y="1716603"/>
            <a:ext cx="3503066" cy="274320"/>
          </a:xfrm>
          <a:prstGeom prst="rect">
            <a:avLst/>
          </a:prstGeom>
          <a:noFill/>
        </p:spPr>
        <p:txBody>
          <a:bodyPr wrap="square" lIns="45720" rIns="45720" tIns="18288" bIns="18288" anchor="t">
            <a:spAutoFit/>
          </a:bodyPr>
          <a:lstStyle/>
          <a:p>
            <a:pPr algn="ctr"/>
            <a:r>
              <a:rPr sz="900" b="0">
                <a:solidFill>
                  <a:srgbClr val="6B6B73"/>
                </a:solidFill>
                <a:latin typeface="Hiragino Sans"/>
              </a:rPr>
              <a:t>画像未取得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8213140" y="2729118"/>
            <a:ext cx="3503066" cy="27432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r>
              <a:rPr sz="900">
                <a:solidFill>
                  <a:srgbClr val="6B6B73"/>
                </a:solidFill>
                <a:latin typeface="Hiragino Sans"/>
              </a:rPr>
              <a:t>09  </a:t>
            </a:r>
            <a:r>
              <a:rPr sz="1000" b="1">
                <a:solidFill>
                  <a:srgbClr val="111114"/>
                </a:solidFill>
                <a:latin typeface="Hiragino Sans"/>
              </a:rPr>
              <a:t>AGC Sunbalance</a:t>
            </a:r>
            <a:r>
              <a:rPr sz="1000" b="1">
                <a:solidFill>
                  <a:srgbClr val="2563EB"/>
                </a:solidFill>
                <a:latin typeface="Hiragino Sans"/>
              </a:rPr>
              <a:t>  ●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8213140" y="3003438"/>
            <a:ext cx="3503066" cy="274320"/>
          </a:xfrm>
          <a:prstGeom prst="rect">
            <a:avLst/>
          </a:prstGeom>
          <a:noFill/>
        </p:spPr>
        <p:txBody>
          <a:bodyPr wrap="square" lIns="45720" rIns="45720" tIns="18288" bIns="18288" anchor="t">
            <a:spAutoFit/>
          </a:bodyPr>
          <a:lstStyle/>
          <a:p>
            <a:pPr algn="l"/>
            <a:r>
              <a:rPr sz="850" b="0">
                <a:solidFill>
                  <a:srgbClr val="6B6B73"/>
                </a:solidFill>
                <a:latin typeface="Hiragino Sans"/>
              </a:rPr>
              <a:t>Low-E複層ガラス</a:t>
            </a:r>
          </a:p>
        </p:txBody>
      </p:sp>
      <p:sp>
        <p:nvSpPr>
          <p:cNvPr id="20" name="Rounded Rectangle 19"/>
          <p:cNvSpPr/>
          <p:nvPr/>
        </p:nvSpPr>
        <p:spPr>
          <a:xfrm>
            <a:off x="384048" y="3767328"/>
            <a:ext cx="3685946" cy="2587752"/>
          </a:xfrm>
          <a:prstGeom prst="roundRect">
            <a:avLst>
              <a:gd name="adj" fmla="val 6000"/>
            </a:avLst>
          </a:prstGeom>
          <a:solidFill>
            <a:srgbClr val="FFFFFF"/>
          </a:solidFill>
          <a:ln w="9525">
            <a:solidFill>
              <a:srgbClr val="ECECE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ounded Rectangle 20"/>
          <p:cNvSpPr/>
          <p:nvPr/>
        </p:nvSpPr>
        <p:spPr>
          <a:xfrm>
            <a:off x="475488" y="3858768"/>
            <a:ext cx="3503066" cy="1604406"/>
          </a:xfrm>
          <a:prstGeom prst="roundRect">
            <a:avLst>
              <a:gd name="adj" fmla="val 6000"/>
            </a:avLst>
          </a:prstGeom>
          <a:solidFill>
            <a:srgbClr val="FFFFFF"/>
          </a:solidFill>
          <a:ln w="9525">
            <a:solidFill>
              <a:srgbClr val="F0F0F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475488" y="4523811"/>
            <a:ext cx="3503066" cy="274320"/>
          </a:xfrm>
          <a:prstGeom prst="rect">
            <a:avLst/>
          </a:prstGeom>
          <a:noFill/>
        </p:spPr>
        <p:txBody>
          <a:bodyPr wrap="square" lIns="45720" rIns="45720" tIns="18288" bIns="18288" anchor="t">
            <a:spAutoFit/>
          </a:bodyPr>
          <a:lstStyle/>
          <a:p>
            <a:pPr algn="ctr"/>
            <a:r>
              <a:rPr sz="900" b="0">
                <a:solidFill>
                  <a:srgbClr val="6B6B73"/>
                </a:solidFill>
                <a:latin typeface="Hiragino Sans"/>
              </a:rPr>
              <a:t>画像未取得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475488" y="5536326"/>
            <a:ext cx="3503066" cy="27432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r>
              <a:rPr sz="900">
                <a:solidFill>
                  <a:srgbClr val="6B6B73"/>
                </a:solidFill>
                <a:latin typeface="Hiragino Sans"/>
              </a:rPr>
              <a:t>10  </a:t>
            </a:r>
            <a:r>
              <a:rPr sz="1000" b="1">
                <a:solidFill>
                  <a:srgbClr val="111114"/>
                </a:solidFill>
                <a:latin typeface="Hiragino Sans"/>
              </a:rPr>
              <a:t>Owens Corning PINK</a:t>
            </a:r>
            <a:r>
              <a:rPr sz="1000" b="1">
                <a:solidFill>
                  <a:srgbClr val="2563EB"/>
                </a:solidFill>
                <a:latin typeface="Hiragino Sans"/>
              </a:rPr>
              <a:t>  ●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475488" y="5810646"/>
            <a:ext cx="3503066" cy="274320"/>
          </a:xfrm>
          <a:prstGeom prst="rect">
            <a:avLst/>
          </a:prstGeom>
          <a:noFill/>
        </p:spPr>
        <p:txBody>
          <a:bodyPr wrap="square" lIns="45720" rIns="45720" tIns="18288" bIns="18288" anchor="t">
            <a:spAutoFit/>
          </a:bodyPr>
          <a:lstStyle/>
          <a:p>
            <a:pPr algn="l"/>
            <a:r>
              <a:rPr sz="850" b="0">
                <a:solidFill>
                  <a:srgbClr val="6B6B73"/>
                </a:solidFill>
                <a:latin typeface="Hiragino Sans"/>
              </a:rPr>
              <a:t>グラスウール断熱材</a:t>
            </a:r>
          </a:p>
        </p:txBody>
      </p:sp>
      <p:sp>
        <p:nvSpPr>
          <p:cNvPr id="25" name="Rounded Rectangle 24"/>
          <p:cNvSpPr/>
          <p:nvPr/>
        </p:nvSpPr>
        <p:spPr>
          <a:xfrm>
            <a:off x="4252874" y="3767328"/>
            <a:ext cx="3685946" cy="2587752"/>
          </a:xfrm>
          <a:prstGeom prst="roundRect">
            <a:avLst>
              <a:gd name="adj" fmla="val 6000"/>
            </a:avLst>
          </a:prstGeom>
          <a:solidFill>
            <a:srgbClr val="FFFFFF"/>
          </a:solidFill>
          <a:ln w="9525">
            <a:solidFill>
              <a:srgbClr val="ECECE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Rounded Rectangle 25"/>
          <p:cNvSpPr/>
          <p:nvPr/>
        </p:nvSpPr>
        <p:spPr>
          <a:xfrm>
            <a:off x="4344314" y="3858768"/>
            <a:ext cx="3503066" cy="1604406"/>
          </a:xfrm>
          <a:prstGeom prst="roundRect">
            <a:avLst>
              <a:gd name="adj" fmla="val 6000"/>
            </a:avLst>
          </a:prstGeom>
          <a:solidFill>
            <a:srgbClr val="FFFFFF"/>
          </a:solidFill>
          <a:ln w="9525">
            <a:solidFill>
              <a:srgbClr val="F0F0F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4344314" y="4523811"/>
            <a:ext cx="3503066" cy="274320"/>
          </a:xfrm>
          <a:prstGeom prst="rect">
            <a:avLst/>
          </a:prstGeom>
          <a:noFill/>
        </p:spPr>
        <p:txBody>
          <a:bodyPr wrap="square" lIns="45720" rIns="45720" tIns="18288" bIns="18288" anchor="t">
            <a:spAutoFit/>
          </a:bodyPr>
          <a:lstStyle/>
          <a:p>
            <a:pPr algn="ctr"/>
            <a:r>
              <a:rPr sz="900" b="0">
                <a:solidFill>
                  <a:srgbClr val="6B6B73"/>
                </a:solidFill>
                <a:latin typeface="Hiragino Sans"/>
              </a:rPr>
              <a:t>画像未取得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4344314" y="5536326"/>
            <a:ext cx="3503066" cy="27432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r>
              <a:rPr sz="900">
                <a:solidFill>
                  <a:srgbClr val="6B6B73"/>
                </a:solidFill>
                <a:latin typeface="Hiragino Sans"/>
              </a:rPr>
              <a:t>11  </a:t>
            </a:r>
            <a:r>
              <a:rPr sz="1000" b="1">
                <a:solidFill>
                  <a:srgbClr val="111114"/>
                </a:solidFill>
                <a:latin typeface="Hiragino Sans"/>
              </a:rPr>
              <a:t>ROCKWOOL Insulation</a:t>
            </a:r>
            <a:r>
              <a:rPr sz="1000" b="1">
                <a:solidFill>
                  <a:srgbClr val="2563EB"/>
                </a:solidFill>
                <a:latin typeface="Hiragino Sans"/>
              </a:rPr>
              <a:t>  ●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4344314" y="5810646"/>
            <a:ext cx="3503066" cy="274320"/>
          </a:xfrm>
          <a:prstGeom prst="rect">
            <a:avLst/>
          </a:prstGeom>
          <a:noFill/>
        </p:spPr>
        <p:txBody>
          <a:bodyPr wrap="square" lIns="45720" rIns="45720" tIns="18288" bIns="18288" anchor="t">
            <a:spAutoFit/>
          </a:bodyPr>
          <a:lstStyle/>
          <a:p>
            <a:pPr algn="l"/>
            <a:r>
              <a:rPr sz="850" b="0">
                <a:solidFill>
                  <a:srgbClr val="6B6B73"/>
                </a:solidFill>
                <a:latin typeface="Hiragino Sans"/>
              </a:rPr>
              <a:t>ロックウール断熱材</a:t>
            </a:r>
          </a:p>
        </p:txBody>
      </p:sp>
      <p:sp>
        <p:nvSpPr>
          <p:cNvPr id="30" name="Rounded Rectangle 29"/>
          <p:cNvSpPr/>
          <p:nvPr/>
        </p:nvSpPr>
        <p:spPr>
          <a:xfrm>
            <a:off x="8121700" y="3767328"/>
            <a:ext cx="3685946" cy="2587752"/>
          </a:xfrm>
          <a:prstGeom prst="roundRect">
            <a:avLst>
              <a:gd name="adj" fmla="val 6000"/>
            </a:avLst>
          </a:prstGeom>
          <a:solidFill>
            <a:srgbClr val="FFFFFF"/>
          </a:solidFill>
          <a:ln w="9525">
            <a:solidFill>
              <a:srgbClr val="ECECE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Rounded Rectangle 30"/>
          <p:cNvSpPr/>
          <p:nvPr/>
        </p:nvSpPr>
        <p:spPr>
          <a:xfrm>
            <a:off x="8213140" y="3858768"/>
            <a:ext cx="3503066" cy="1604406"/>
          </a:xfrm>
          <a:prstGeom prst="roundRect">
            <a:avLst>
              <a:gd name="adj" fmla="val 6000"/>
            </a:avLst>
          </a:prstGeom>
          <a:solidFill>
            <a:srgbClr val="FFFFFF"/>
          </a:solidFill>
          <a:ln w="9525">
            <a:solidFill>
              <a:srgbClr val="F0F0F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TextBox 31"/>
          <p:cNvSpPr txBox="1"/>
          <p:nvPr/>
        </p:nvSpPr>
        <p:spPr>
          <a:xfrm>
            <a:off x="8213140" y="4523811"/>
            <a:ext cx="3503066" cy="274320"/>
          </a:xfrm>
          <a:prstGeom prst="rect">
            <a:avLst/>
          </a:prstGeom>
          <a:noFill/>
        </p:spPr>
        <p:txBody>
          <a:bodyPr wrap="square" lIns="45720" rIns="45720" tIns="18288" bIns="18288" anchor="t">
            <a:spAutoFit/>
          </a:bodyPr>
          <a:lstStyle/>
          <a:p>
            <a:pPr algn="ctr"/>
            <a:r>
              <a:rPr sz="900" b="0">
                <a:solidFill>
                  <a:srgbClr val="6B6B73"/>
                </a:solidFill>
                <a:latin typeface="Hiragino Sans"/>
              </a:rPr>
              <a:t>画像未取得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8213140" y="5536326"/>
            <a:ext cx="3503066" cy="27432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r>
              <a:rPr sz="900">
                <a:solidFill>
                  <a:srgbClr val="6B6B73"/>
                </a:solidFill>
                <a:latin typeface="Hiragino Sans"/>
              </a:rPr>
              <a:t>12  </a:t>
            </a:r>
            <a:r>
              <a:rPr sz="1000" b="1">
                <a:solidFill>
                  <a:srgbClr val="111114"/>
                </a:solidFill>
                <a:latin typeface="Hiragino Sans"/>
              </a:rPr>
              <a:t>Knauf Insulation</a:t>
            </a:r>
            <a:r>
              <a:rPr sz="1000" b="1">
                <a:solidFill>
                  <a:srgbClr val="2563EB"/>
                </a:solidFill>
                <a:latin typeface="Hiragino Sans"/>
              </a:rPr>
              <a:t>  ●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8213140" y="5810646"/>
            <a:ext cx="3503066" cy="274320"/>
          </a:xfrm>
          <a:prstGeom prst="rect">
            <a:avLst/>
          </a:prstGeom>
          <a:noFill/>
        </p:spPr>
        <p:txBody>
          <a:bodyPr wrap="square" lIns="45720" rIns="45720" tIns="18288" bIns="18288" anchor="t">
            <a:spAutoFit/>
          </a:bodyPr>
          <a:lstStyle/>
          <a:p>
            <a:pPr algn="l"/>
            <a:r>
              <a:rPr sz="850" b="0">
                <a:solidFill>
                  <a:srgbClr val="6B6B73"/>
                </a:solidFill>
                <a:latin typeface="Hiragino Sans"/>
              </a:rPr>
              <a:t>グラスウール断熱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384048" y="411480"/>
            <a:ext cx="11423599" cy="457200"/>
          </a:xfrm>
          <a:prstGeom prst="rect">
            <a:avLst/>
          </a:prstGeom>
          <a:noFill/>
        </p:spPr>
        <p:txBody>
          <a:bodyPr wrap="square" lIns="45720" rIns="45720" tIns="18288" bIns="18288" anchor="t">
            <a:spAutoFit/>
          </a:bodyPr>
          <a:lstStyle/>
          <a:p>
            <a:pPr algn="l"/>
            <a:r>
              <a:rPr sz="1800" b="1">
                <a:solidFill>
                  <a:srgbClr val="111114"/>
                </a:solidFill>
                <a:latin typeface="Hiragino Sans"/>
              </a:rPr>
              <a:t>Appendix — 掲載URL一覧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84048" y="1005840"/>
            <a:ext cx="5528919" cy="219456"/>
          </a:xfrm>
          <a:prstGeom prst="rect">
            <a:avLst/>
          </a:prstGeom>
          <a:noFill/>
        </p:spPr>
        <p:txBody>
          <a:bodyPr wrap="square" lIns="45720" rIns="45720" tIns="18288" bIns="18288" anchor="t">
            <a:spAutoFit/>
          </a:bodyPr>
          <a:lstStyle/>
          <a:p>
            <a:pPr algn="l"/>
            <a:r>
              <a:rPr sz="1000" b="1">
                <a:solidFill>
                  <a:srgbClr val="111114"/>
                </a:solidFill>
                <a:latin typeface="Hiragino Sans"/>
              </a:rPr>
              <a:t>01  ファッション・アパレル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84048" y="1243584"/>
            <a:ext cx="5528919" cy="164592"/>
          </a:xfrm>
          <a:prstGeom prst="rect">
            <a:avLst/>
          </a:prstGeom>
          <a:noFill/>
        </p:spPr>
        <p:txBody>
          <a:bodyPr wrap="square" lIns="45720" rIns="45720" tIns="18288" bIns="18288" anchor="t">
            <a:spAutoFit/>
          </a:bodyPr>
          <a:lstStyle/>
          <a:p>
            <a:pPr algn="l"/>
            <a:r>
              <a:rPr sz="750" b="1">
                <a:solidFill>
                  <a:srgbClr val="111114"/>
                </a:solidFill>
                <a:latin typeface="Hiragino Sans"/>
              </a:rPr>
              <a:t>01  HEATTECH  ●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84048" y="1389888"/>
            <a:ext cx="5528919" cy="164592"/>
          </a:xfrm>
          <a:prstGeom prst="rect">
            <a:avLst/>
          </a:prstGeom>
          <a:noFill/>
        </p:spPr>
        <p:txBody>
          <a:bodyPr wrap="square" lIns="45720" rIns="45720" tIns="18288" bIns="18288" anchor="t">
            <a:spAutoFit/>
          </a:bodyPr>
          <a:lstStyle/>
          <a:p>
            <a:pPr algn="l"/>
            <a:r>
              <a:rPr sz="650" b="0">
                <a:solidFill>
                  <a:srgbClr val="6B6B73"/>
                </a:solidFill>
                <a:latin typeface="Hiragino Sans"/>
              </a:rPr>
              <a:t>https://www.uniqlo.com/jp/ja/feature/heattech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84048" y="1572768"/>
            <a:ext cx="5528919" cy="164592"/>
          </a:xfrm>
          <a:prstGeom prst="rect">
            <a:avLst/>
          </a:prstGeom>
          <a:noFill/>
        </p:spPr>
        <p:txBody>
          <a:bodyPr wrap="square" lIns="45720" rIns="45720" tIns="18288" bIns="18288" anchor="t">
            <a:spAutoFit/>
          </a:bodyPr>
          <a:lstStyle/>
          <a:p>
            <a:pPr algn="l"/>
            <a:r>
              <a:rPr sz="750" b="1">
                <a:solidFill>
                  <a:srgbClr val="111114"/>
                </a:solidFill>
                <a:latin typeface="Hiragino Sans"/>
              </a:rPr>
              <a:t>02  AIRism  ●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84048" y="1719072"/>
            <a:ext cx="5528919" cy="164592"/>
          </a:xfrm>
          <a:prstGeom prst="rect">
            <a:avLst/>
          </a:prstGeom>
          <a:noFill/>
        </p:spPr>
        <p:txBody>
          <a:bodyPr wrap="square" lIns="45720" rIns="45720" tIns="18288" bIns="18288" anchor="t">
            <a:spAutoFit/>
          </a:bodyPr>
          <a:lstStyle/>
          <a:p>
            <a:pPr algn="l"/>
            <a:r>
              <a:rPr sz="650" b="0">
                <a:solidFill>
                  <a:srgbClr val="6B6B73"/>
                </a:solidFill>
                <a:latin typeface="Hiragino Sans"/>
              </a:rPr>
              <a:t>https://seeklogo.com/vector-logo/603011/airism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84048" y="1901952"/>
            <a:ext cx="5528919" cy="164592"/>
          </a:xfrm>
          <a:prstGeom prst="rect">
            <a:avLst/>
          </a:prstGeom>
          <a:noFill/>
        </p:spPr>
        <p:txBody>
          <a:bodyPr wrap="square" lIns="45720" rIns="45720" tIns="18288" bIns="18288" anchor="t">
            <a:spAutoFit/>
          </a:bodyPr>
          <a:lstStyle/>
          <a:p>
            <a:pPr algn="l"/>
            <a:r>
              <a:rPr sz="750" b="1">
                <a:solidFill>
                  <a:srgbClr val="111114"/>
                </a:solidFill>
                <a:latin typeface="Hiragino Sans"/>
              </a:rPr>
              <a:t>03  DRY-EX  ●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84048" y="2048256"/>
            <a:ext cx="5528919" cy="164592"/>
          </a:xfrm>
          <a:prstGeom prst="rect">
            <a:avLst/>
          </a:prstGeom>
          <a:noFill/>
        </p:spPr>
        <p:txBody>
          <a:bodyPr wrap="square" lIns="45720" rIns="45720" tIns="18288" bIns="18288" anchor="t">
            <a:spAutoFit/>
          </a:bodyPr>
          <a:lstStyle/>
          <a:p>
            <a:pPr algn="l"/>
            <a:r>
              <a:rPr sz="650" b="0">
                <a:solidFill>
                  <a:srgbClr val="6B6B73"/>
                </a:solidFill>
                <a:latin typeface="Hiragino Sans"/>
              </a:rPr>
              <a:t>https://www.uniqlo.com/us/en/men/tops/t-shirts/dry-ex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84048" y="2231136"/>
            <a:ext cx="5528919" cy="164592"/>
          </a:xfrm>
          <a:prstGeom prst="rect">
            <a:avLst/>
          </a:prstGeom>
          <a:noFill/>
        </p:spPr>
        <p:txBody>
          <a:bodyPr wrap="square" lIns="45720" rIns="45720" tIns="18288" bIns="18288" anchor="t">
            <a:spAutoFit/>
          </a:bodyPr>
          <a:lstStyle/>
          <a:p>
            <a:pPr algn="l"/>
            <a:r>
              <a:rPr sz="750" b="1">
                <a:solidFill>
                  <a:srgbClr val="111114"/>
                </a:solidFill>
                <a:latin typeface="Hiragino Sans"/>
              </a:rPr>
              <a:t>04  UltraLight Down  ●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84048" y="2377440"/>
            <a:ext cx="5528919" cy="164592"/>
          </a:xfrm>
          <a:prstGeom prst="rect">
            <a:avLst/>
          </a:prstGeom>
          <a:noFill/>
        </p:spPr>
        <p:txBody>
          <a:bodyPr wrap="square" lIns="45720" rIns="45720" tIns="18288" bIns="18288" anchor="t">
            <a:spAutoFit/>
          </a:bodyPr>
          <a:lstStyle/>
          <a:p>
            <a:pPr algn="l"/>
            <a:r>
              <a:rPr sz="650" b="0">
                <a:solidFill>
                  <a:srgbClr val="6B6B73"/>
                </a:solidFill>
                <a:latin typeface="Hiragino Sans"/>
              </a:rPr>
              <a:t>https://www.uniqlo.com/us/en/men/outerwear-and-blazers/ultra-light-down/ultra-light-down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84048" y="2560320"/>
            <a:ext cx="5528919" cy="164592"/>
          </a:xfrm>
          <a:prstGeom prst="rect">
            <a:avLst/>
          </a:prstGeom>
          <a:noFill/>
        </p:spPr>
        <p:txBody>
          <a:bodyPr wrap="square" lIns="45720" rIns="45720" tIns="18288" bIns="18288" anchor="t">
            <a:spAutoFit/>
          </a:bodyPr>
          <a:lstStyle/>
          <a:p>
            <a:pPr algn="l"/>
            <a:r>
              <a:rPr sz="750" b="1">
                <a:solidFill>
                  <a:srgbClr val="111114"/>
                </a:solidFill>
                <a:latin typeface="Hiragino Sans"/>
              </a:rPr>
              <a:t>05  PUFFTECH  ●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84048" y="2706624"/>
            <a:ext cx="5528919" cy="164592"/>
          </a:xfrm>
          <a:prstGeom prst="rect">
            <a:avLst/>
          </a:prstGeom>
          <a:noFill/>
        </p:spPr>
        <p:txBody>
          <a:bodyPr wrap="square" lIns="45720" rIns="45720" tIns="18288" bIns="18288" anchor="t">
            <a:spAutoFit/>
          </a:bodyPr>
          <a:lstStyle/>
          <a:p>
            <a:pPr algn="l"/>
            <a:r>
              <a:rPr sz="650" b="0">
                <a:solidFill>
                  <a:srgbClr val="6B6B73"/>
                </a:solidFill>
                <a:latin typeface="Hiragino Sans"/>
              </a:rPr>
              <a:t>https://www.uniqlo.com/us/en/men/outerwear-and-blazers/ultra-light-down/pufftech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84048" y="2889504"/>
            <a:ext cx="5528919" cy="164592"/>
          </a:xfrm>
          <a:prstGeom prst="rect">
            <a:avLst/>
          </a:prstGeom>
          <a:noFill/>
        </p:spPr>
        <p:txBody>
          <a:bodyPr wrap="square" lIns="45720" rIns="45720" tIns="18288" bIns="18288" anchor="t">
            <a:spAutoFit/>
          </a:bodyPr>
          <a:lstStyle/>
          <a:p>
            <a:pPr algn="l"/>
            <a:r>
              <a:rPr sz="750" b="1">
                <a:solidFill>
                  <a:srgbClr val="111114"/>
                </a:solidFill>
                <a:latin typeface="Hiragino Sans"/>
              </a:rPr>
              <a:t>06  STYLE DRY  ●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384048" y="3035808"/>
            <a:ext cx="5528919" cy="164592"/>
          </a:xfrm>
          <a:prstGeom prst="rect">
            <a:avLst/>
          </a:prstGeom>
          <a:noFill/>
        </p:spPr>
        <p:txBody>
          <a:bodyPr wrap="square" lIns="45720" rIns="45720" tIns="18288" bIns="18288" anchor="t">
            <a:spAutoFit/>
          </a:bodyPr>
          <a:lstStyle/>
          <a:p>
            <a:pPr algn="l"/>
            <a:r>
              <a:rPr sz="650" b="0">
                <a:solidFill>
                  <a:srgbClr val="6B6B73"/>
                </a:solidFill>
                <a:latin typeface="Hiragino Sans"/>
              </a:rPr>
              <a:t>https://www.gu-global.com/jp/ja/men/underwear/styledry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384048" y="3218688"/>
            <a:ext cx="5528919" cy="164592"/>
          </a:xfrm>
          <a:prstGeom prst="rect">
            <a:avLst/>
          </a:prstGeom>
          <a:noFill/>
        </p:spPr>
        <p:txBody>
          <a:bodyPr wrap="square" lIns="45720" rIns="45720" tIns="18288" bIns="18288" anchor="t">
            <a:spAutoFit/>
          </a:bodyPr>
          <a:lstStyle/>
          <a:p>
            <a:pPr algn="l"/>
            <a:r>
              <a:rPr sz="750" b="1">
                <a:solidFill>
                  <a:srgbClr val="111114"/>
                </a:solidFill>
                <a:latin typeface="Hiragino Sans"/>
              </a:rPr>
              <a:t>07  STYLE HEAT  ●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84048" y="3364992"/>
            <a:ext cx="5528919" cy="164592"/>
          </a:xfrm>
          <a:prstGeom prst="rect">
            <a:avLst/>
          </a:prstGeom>
          <a:noFill/>
        </p:spPr>
        <p:txBody>
          <a:bodyPr wrap="square" lIns="45720" rIns="45720" tIns="18288" bIns="18288" anchor="t">
            <a:spAutoFit/>
          </a:bodyPr>
          <a:lstStyle/>
          <a:p>
            <a:pPr algn="l"/>
            <a:r>
              <a:rPr sz="650" b="0">
                <a:solidFill>
                  <a:srgbClr val="6B6B73"/>
                </a:solidFill>
                <a:latin typeface="Hiragino Sans"/>
              </a:rPr>
              <a:t>https://www.gu-global.com/jp/ja/men/underwear/styleheat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384048" y="3547872"/>
            <a:ext cx="5528919" cy="164592"/>
          </a:xfrm>
          <a:prstGeom prst="rect">
            <a:avLst/>
          </a:prstGeom>
          <a:noFill/>
        </p:spPr>
        <p:txBody>
          <a:bodyPr wrap="square" lIns="45720" rIns="45720" tIns="18288" bIns="18288" anchor="t">
            <a:spAutoFit/>
          </a:bodyPr>
          <a:lstStyle/>
          <a:p>
            <a:pPr algn="l"/>
            <a:r>
              <a:rPr sz="750" b="1">
                <a:solidFill>
                  <a:srgbClr val="111114"/>
                </a:solidFill>
                <a:latin typeface="Hiragino Sans"/>
              </a:rPr>
              <a:t>08  BODY HOT  ●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384048" y="3694176"/>
            <a:ext cx="5528919" cy="164592"/>
          </a:xfrm>
          <a:prstGeom prst="rect">
            <a:avLst/>
          </a:prstGeom>
          <a:noFill/>
        </p:spPr>
        <p:txBody>
          <a:bodyPr wrap="square" lIns="45720" rIns="45720" tIns="18288" bIns="18288" anchor="t">
            <a:spAutoFit/>
          </a:bodyPr>
          <a:lstStyle/>
          <a:p>
            <a:pPr algn="l"/>
            <a:r>
              <a:rPr sz="650" b="0">
                <a:solidFill>
                  <a:srgbClr val="6B6B73"/>
                </a:solidFill>
                <a:latin typeface="Hiragino Sans"/>
              </a:rPr>
              <a:t>https://www.shimamura.gr.jp/shimamura/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384048" y="3877056"/>
            <a:ext cx="5528919" cy="164592"/>
          </a:xfrm>
          <a:prstGeom prst="rect">
            <a:avLst/>
          </a:prstGeom>
          <a:noFill/>
        </p:spPr>
        <p:txBody>
          <a:bodyPr wrap="square" lIns="45720" rIns="45720" tIns="18288" bIns="18288" anchor="t">
            <a:spAutoFit/>
          </a:bodyPr>
          <a:lstStyle/>
          <a:p>
            <a:pPr algn="l"/>
            <a:r>
              <a:rPr sz="750" b="1">
                <a:solidFill>
                  <a:srgbClr val="111114"/>
                </a:solidFill>
                <a:latin typeface="Hiragino Sans"/>
              </a:rPr>
              <a:t>09  FIBER HEAT  ●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384048" y="4023360"/>
            <a:ext cx="5528919" cy="164592"/>
          </a:xfrm>
          <a:prstGeom prst="rect">
            <a:avLst/>
          </a:prstGeom>
          <a:noFill/>
        </p:spPr>
        <p:txBody>
          <a:bodyPr wrap="square" lIns="45720" rIns="45720" tIns="18288" bIns="18288" anchor="t">
            <a:spAutoFit/>
          </a:bodyPr>
          <a:lstStyle/>
          <a:p>
            <a:pPr algn="l"/>
            <a:r>
              <a:rPr sz="650" b="0">
                <a:solidFill>
                  <a:srgbClr val="6B6B73"/>
                </a:solidFill>
                <a:latin typeface="Hiragino Sans"/>
              </a:rPr>
              <a:t>https://prtimes.jp/main/html/rd/p/000000302.000066095.html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384048" y="4206240"/>
            <a:ext cx="5528919" cy="164592"/>
          </a:xfrm>
          <a:prstGeom prst="rect">
            <a:avLst/>
          </a:prstGeom>
          <a:noFill/>
        </p:spPr>
        <p:txBody>
          <a:bodyPr wrap="square" lIns="45720" rIns="45720" tIns="18288" bIns="18288" anchor="t">
            <a:spAutoFit/>
          </a:bodyPr>
          <a:lstStyle/>
          <a:p>
            <a:pPr algn="l"/>
            <a:r>
              <a:rPr sz="750" b="1">
                <a:solidFill>
                  <a:srgbClr val="111114"/>
                </a:solidFill>
                <a:latin typeface="Hiragino Sans"/>
              </a:rPr>
              <a:t>10  COOLMAX  ●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384048" y="4352544"/>
            <a:ext cx="5528919" cy="164592"/>
          </a:xfrm>
          <a:prstGeom prst="rect">
            <a:avLst/>
          </a:prstGeom>
          <a:noFill/>
        </p:spPr>
        <p:txBody>
          <a:bodyPr wrap="square" lIns="45720" rIns="45720" tIns="18288" bIns="18288" anchor="t">
            <a:spAutoFit/>
          </a:bodyPr>
          <a:lstStyle/>
          <a:p>
            <a:pPr algn="l"/>
            <a:r>
              <a:rPr sz="650" b="0">
                <a:solidFill>
                  <a:srgbClr val="6B6B73"/>
                </a:solidFill>
                <a:latin typeface="Hiragino Sans"/>
              </a:rPr>
              <a:t>https://seeklogo.com/vector-logo/585942/coolmax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384048" y="4535424"/>
            <a:ext cx="5528919" cy="164592"/>
          </a:xfrm>
          <a:prstGeom prst="rect">
            <a:avLst/>
          </a:prstGeom>
          <a:noFill/>
        </p:spPr>
        <p:txBody>
          <a:bodyPr wrap="square" lIns="45720" rIns="45720" tIns="18288" bIns="18288" anchor="t">
            <a:spAutoFit/>
          </a:bodyPr>
          <a:lstStyle/>
          <a:p>
            <a:pPr algn="l"/>
            <a:r>
              <a:rPr sz="750" b="1">
                <a:solidFill>
                  <a:srgbClr val="111114"/>
                </a:solidFill>
                <a:latin typeface="Hiragino Sans"/>
              </a:rPr>
              <a:t>11  Thermolite  ●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384048" y="4681728"/>
            <a:ext cx="5528919" cy="164592"/>
          </a:xfrm>
          <a:prstGeom prst="rect">
            <a:avLst/>
          </a:prstGeom>
          <a:noFill/>
        </p:spPr>
        <p:txBody>
          <a:bodyPr wrap="square" lIns="45720" rIns="45720" tIns="18288" bIns="18288" anchor="t">
            <a:spAutoFit/>
          </a:bodyPr>
          <a:lstStyle/>
          <a:p>
            <a:pPr algn="l"/>
            <a:r>
              <a:rPr sz="650" b="0">
                <a:solidFill>
                  <a:srgbClr val="6B6B73"/>
                </a:solidFill>
                <a:latin typeface="Hiragino Sans"/>
              </a:rPr>
              <a:t>https://seeklogo.com/free-vector-logos/thermolite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384048" y="4864608"/>
            <a:ext cx="5528919" cy="164592"/>
          </a:xfrm>
          <a:prstGeom prst="rect">
            <a:avLst/>
          </a:prstGeom>
          <a:noFill/>
        </p:spPr>
        <p:txBody>
          <a:bodyPr wrap="square" lIns="45720" rIns="45720" tIns="18288" bIns="18288" anchor="t">
            <a:spAutoFit/>
          </a:bodyPr>
          <a:lstStyle/>
          <a:p>
            <a:pPr algn="l"/>
            <a:r>
              <a:rPr sz="750" b="1">
                <a:solidFill>
                  <a:srgbClr val="111114"/>
                </a:solidFill>
                <a:latin typeface="Hiragino Sans"/>
              </a:rPr>
              <a:t>12  PrimaLoft  ●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384048" y="5010912"/>
            <a:ext cx="5528919" cy="164592"/>
          </a:xfrm>
          <a:prstGeom prst="rect">
            <a:avLst/>
          </a:prstGeom>
          <a:noFill/>
        </p:spPr>
        <p:txBody>
          <a:bodyPr wrap="square" lIns="45720" rIns="45720" tIns="18288" bIns="18288" anchor="t">
            <a:spAutoFit/>
          </a:bodyPr>
          <a:lstStyle/>
          <a:p>
            <a:pPr algn="l"/>
            <a:r>
              <a:rPr sz="650" b="0">
                <a:solidFill>
                  <a:srgbClr val="6B6B73"/>
                </a:solidFill>
                <a:latin typeface="Hiragino Sans"/>
              </a:rPr>
              <a:t>https://primaloft.com/brandresources/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384048" y="5193792"/>
            <a:ext cx="5528919" cy="219456"/>
          </a:xfrm>
          <a:prstGeom prst="rect">
            <a:avLst/>
          </a:prstGeom>
          <a:noFill/>
        </p:spPr>
        <p:txBody>
          <a:bodyPr wrap="square" lIns="45720" rIns="45720" tIns="18288" bIns="18288" anchor="t">
            <a:spAutoFit/>
          </a:bodyPr>
          <a:lstStyle/>
          <a:p>
            <a:pPr algn="l"/>
            <a:r>
              <a:rPr sz="1000" b="1">
                <a:solidFill>
                  <a:srgbClr val="111114"/>
                </a:solidFill>
                <a:latin typeface="Hiragino Sans"/>
              </a:rPr>
              <a:t>02  スポーツ関連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384048" y="5431536"/>
            <a:ext cx="5528919" cy="164592"/>
          </a:xfrm>
          <a:prstGeom prst="rect">
            <a:avLst/>
          </a:prstGeom>
          <a:noFill/>
        </p:spPr>
        <p:txBody>
          <a:bodyPr wrap="square" lIns="45720" rIns="45720" tIns="18288" bIns="18288" anchor="t">
            <a:spAutoFit/>
          </a:bodyPr>
          <a:lstStyle/>
          <a:p>
            <a:pPr algn="l"/>
            <a:r>
              <a:rPr sz="750" b="1">
                <a:solidFill>
                  <a:srgbClr val="111114"/>
                </a:solidFill>
                <a:latin typeface="Hiragino Sans"/>
              </a:rPr>
              <a:t>01  Nike Dri-FIT  ●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384048" y="5577840"/>
            <a:ext cx="5528919" cy="164592"/>
          </a:xfrm>
          <a:prstGeom prst="rect">
            <a:avLst/>
          </a:prstGeom>
          <a:noFill/>
        </p:spPr>
        <p:txBody>
          <a:bodyPr wrap="square" lIns="45720" rIns="45720" tIns="18288" bIns="18288" anchor="t">
            <a:spAutoFit/>
          </a:bodyPr>
          <a:lstStyle/>
          <a:p>
            <a:pPr algn="l"/>
            <a:r>
              <a:rPr sz="650" b="0">
                <a:solidFill>
                  <a:srgbClr val="6B6B73"/>
                </a:solidFill>
                <a:latin typeface="Hiragino Sans"/>
              </a:rPr>
              <a:t>https://seeklogo.com/vector-logo/43735/dri-fit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384048" y="5760720"/>
            <a:ext cx="5528919" cy="164592"/>
          </a:xfrm>
          <a:prstGeom prst="rect">
            <a:avLst/>
          </a:prstGeom>
          <a:noFill/>
        </p:spPr>
        <p:txBody>
          <a:bodyPr wrap="square" lIns="45720" rIns="45720" tIns="18288" bIns="18288" anchor="t">
            <a:spAutoFit/>
          </a:bodyPr>
          <a:lstStyle/>
          <a:p>
            <a:pPr algn="l"/>
            <a:r>
              <a:rPr sz="750" b="1">
                <a:solidFill>
                  <a:srgbClr val="111114"/>
                </a:solidFill>
                <a:latin typeface="Hiragino Sans"/>
              </a:rPr>
              <a:t>02  Nike Therma-FIT  ●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384048" y="5907024"/>
            <a:ext cx="5528919" cy="164592"/>
          </a:xfrm>
          <a:prstGeom prst="rect">
            <a:avLst/>
          </a:prstGeom>
          <a:noFill/>
        </p:spPr>
        <p:txBody>
          <a:bodyPr wrap="square" lIns="45720" rIns="45720" tIns="18288" bIns="18288" anchor="t">
            <a:spAutoFit/>
          </a:bodyPr>
          <a:lstStyle/>
          <a:p>
            <a:pPr algn="l"/>
            <a:r>
              <a:rPr sz="650" b="0">
                <a:solidFill>
                  <a:srgbClr val="6B6B73"/>
                </a:solidFill>
                <a:latin typeface="Hiragino Sans"/>
              </a:rPr>
              <a:t>（未取得）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384048" y="6089904"/>
            <a:ext cx="5528919" cy="164592"/>
          </a:xfrm>
          <a:prstGeom prst="rect">
            <a:avLst/>
          </a:prstGeom>
          <a:noFill/>
        </p:spPr>
        <p:txBody>
          <a:bodyPr wrap="square" lIns="45720" rIns="45720" tIns="18288" bIns="18288" anchor="t">
            <a:spAutoFit/>
          </a:bodyPr>
          <a:lstStyle/>
          <a:p>
            <a:pPr algn="l"/>
            <a:r>
              <a:rPr sz="750" b="1">
                <a:solidFill>
                  <a:srgbClr val="111114"/>
                </a:solidFill>
                <a:latin typeface="Hiragino Sans"/>
              </a:rPr>
              <a:t>03  adidas AEROREADY  ●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384048" y="6236208"/>
            <a:ext cx="5528919" cy="164592"/>
          </a:xfrm>
          <a:prstGeom prst="rect">
            <a:avLst/>
          </a:prstGeom>
          <a:noFill/>
        </p:spPr>
        <p:txBody>
          <a:bodyPr wrap="square" lIns="45720" rIns="45720" tIns="18288" bIns="18288" anchor="t">
            <a:spAutoFit/>
          </a:bodyPr>
          <a:lstStyle/>
          <a:p>
            <a:pPr algn="l"/>
            <a:r>
              <a:rPr sz="650" b="0">
                <a:solidFill>
                  <a:srgbClr val="6B6B73"/>
                </a:solidFill>
                <a:latin typeface="Hiragino Sans"/>
              </a:rPr>
              <a:t>https://seeklogo.com/vector-logo/445863/aeroready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6278727" y="1005840"/>
            <a:ext cx="5528919" cy="164592"/>
          </a:xfrm>
          <a:prstGeom prst="rect">
            <a:avLst/>
          </a:prstGeom>
          <a:noFill/>
        </p:spPr>
        <p:txBody>
          <a:bodyPr wrap="square" lIns="45720" rIns="45720" tIns="18288" bIns="18288" anchor="t">
            <a:spAutoFit/>
          </a:bodyPr>
          <a:lstStyle/>
          <a:p>
            <a:pPr algn="l"/>
            <a:r>
              <a:rPr sz="750" b="1">
                <a:solidFill>
                  <a:srgbClr val="111114"/>
                </a:solidFill>
                <a:latin typeface="Hiragino Sans"/>
              </a:rPr>
              <a:t>04  Sealy CoolSense  ●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6278727" y="1152144"/>
            <a:ext cx="5528919" cy="164592"/>
          </a:xfrm>
          <a:prstGeom prst="rect">
            <a:avLst/>
          </a:prstGeom>
          <a:noFill/>
        </p:spPr>
        <p:txBody>
          <a:bodyPr wrap="square" lIns="45720" rIns="45720" tIns="18288" bIns="18288" anchor="t">
            <a:spAutoFit/>
          </a:bodyPr>
          <a:lstStyle/>
          <a:p>
            <a:pPr algn="l"/>
            <a:r>
              <a:rPr sz="650" b="0">
                <a:solidFill>
                  <a:srgbClr val="6B6B73"/>
                </a:solidFill>
                <a:latin typeface="Hiragino Sans"/>
              </a:rPr>
              <a:t>https://en.wikipedia.org/wiki/Sealy_Corporation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6278727" y="1335024"/>
            <a:ext cx="5528919" cy="164592"/>
          </a:xfrm>
          <a:prstGeom prst="rect">
            <a:avLst/>
          </a:prstGeom>
          <a:noFill/>
        </p:spPr>
        <p:txBody>
          <a:bodyPr wrap="square" lIns="45720" rIns="45720" tIns="18288" bIns="18288" anchor="t">
            <a:spAutoFit/>
          </a:bodyPr>
          <a:lstStyle/>
          <a:p>
            <a:pPr algn="l"/>
            <a:r>
              <a:rPr sz="750" b="1">
                <a:solidFill>
                  <a:srgbClr val="111114"/>
                </a:solidFill>
                <a:latin typeface="Hiragino Sans"/>
              </a:rPr>
              <a:t>05  Buffy Cloud  ●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6278727" y="1481328"/>
            <a:ext cx="5528919" cy="164592"/>
          </a:xfrm>
          <a:prstGeom prst="rect">
            <a:avLst/>
          </a:prstGeom>
          <a:noFill/>
        </p:spPr>
        <p:txBody>
          <a:bodyPr wrap="square" lIns="45720" rIns="45720" tIns="18288" bIns="18288" anchor="t">
            <a:spAutoFit/>
          </a:bodyPr>
          <a:lstStyle/>
          <a:p>
            <a:pPr algn="l"/>
            <a:r>
              <a:rPr sz="650" b="0">
                <a:solidFill>
                  <a:srgbClr val="6B6B73"/>
                </a:solidFill>
                <a:latin typeface="Hiragino Sans"/>
              </a:rPr>
              <a:t>https://www.pentagram.com/work/buffy/story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6278727" y="1664208"/>
            <a:ext cx="5528919" cy="164592"/>
          </a:xfrm>
          <a:prstGeom prst="rect">
            <a:avLst/>
          </a:prstGeom>
          <a:noFill/>
        </p:spPr>
        <p:txBody>
          <a:bodyPr wrap="square" lIns="45720" rIns="45720" tIns="18288" bIns="18288" anchor="t">
            <a:spAutoFit/>
          </a:bodyPr>
          <a:lstStyle/>
          <a:p>
            <a:pPr algn="l"/>
            <a:r>
              <a:rPr sz="750" b="1">
                <a:solidFill>
                  <a:srgbClr val="111114"/>
                </a:solidFill>
                <a:latin typeface="Hiragino Sans"/>
              </a:rPr>
              <a:t>06  MUJI 麻ラグ  ●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6278727" y="1810512"/>
            <a:ext cx="5528919" cy="164592"/>
          </a:xfrm>
          <a:prstGeom prst="rect">
            <a:avLst/>
          </a:prstGeom>
          <a:noFill/>
        </p:spPr>
        <p:txBody>
          <a:bodyPr wrap="square" lIns="45720" rIns="45720" tIns="18288" bIns="18288" anchor="t">
            <a:spAutoFit/>
          </a:bodyPr>
          <a:lstStyle/>
          <a:p>
            <a:pPr algn="l"/>
            <a:r>
              <a:rPr sz="650" b="0">
                <a:solidFill>
                  <a:srgbClr val="6B6B73"/>
                </a:solidFill>
                <a:latin typeface="Hiragino Sans"/>
              </a:rPr>
              <a:t>https://en.wikipedia.org/wiki/Muji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6278727" y="1993392"/>
            <a:ext cx="5528919" cy="164592"/>
          </a:xfrm>
          <a:prstGeom prst="rect">
            <a:avLst/>
          </a:prstGeom>
          <a:noFill/>
        </p:spPr>
        <p:txBody>
          <a:bodyPr wrap="square" lIns="45720" rIns="45720" tIns="18288" bIns="18288" anchor="t">
            <a:spAutoFit/>
          </a:bodyPr>
          <a:lstStyle/>
          <a:p>
            <a:pPr algn="l"/>
            <a:r>
              <a:rPr sz="750" b="1">
                <a:solidFill>
                  <a:srgbClr val="111114"/>
                </a:solidFill>
                <a:latin typeface="Hiragino Sans"/>
              </a:rPr>
              <a:t>07  Sealy ChillMax  ●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6278727" y="2139696"/>
            <a:ext cx="5528919" cy="164592"/>
          </a:xfrm>
          <a:prstGeom prst="rect">
            <a:avLst/>
          </a:prstGeom>
          <a:noFill/>
        </p:spPr>
        <p:txBody>
          <a:bodyPr wrap="square" lIns="45720" rIns="45720" tIns="18288" bIns="18288" anchor="t">
            <a:spAutoFit/>
          </a:bodyPr>
          <a:lstStyle/>
          <a:p>
            <a:pPr algn="l"/>
            <a:r>
              <a:rPr sz="650" b="0">
                <a:solidFill>
                  <a:srgbClr val="6B6B73"/>
                </a:solidFill>
                <a:latin typeface="Hiragino Sans"/>
              </a:rPr>
              <a:t>https://en.wikipedia.org/wiki/Sealy_Corporation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6278727" y="2322576"/>
            <a:ext cx="5528919" cy="164592"/>
          </a:xfrm>
          <a:prstGeom prst="rect">
            <a:avLst/>
          </a:prstGeom>
          <a:noFill/>
        </p:spPr>
        <p:txBody>
          <a:bodyPr wrap="square" lIns="45720" rIns="45720" tIns="18288" bIns="18288" anchor="t">
            <a:spAutoFit/>
          </a:bodyPr>
          <a:lstStyle/>
          <a:p>
            <a:pPr algn="l"/>
            <a:r>
              <a:rPr sz="750" b="1">
                <a:solidFill>
                  <a:srgbClr val="111114"/>
                </a:solidFill>
                <a:latin typeface="Hiragino Sans"/>
              </a:rPr>
              <a:t>08  Tempur-Breeze  ●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6278727" y="2468880"/>
            <a:ext cx="5528919" cy="164592"/>
          </a:xfrm>
          <a:prstGeom prst="rect">
            <a:avLst/>
          </a:prstGeom>
          <a:noFill/>
        </p:spPr>
        <p:txBody>
          <a:bodyPr wrap="square" lIns="45720" rIns="45720" tIns="18288" bIns="18288" anchor="t">
            <a:spAutoFit/>
          </a:bodyPr>
          <a:lstStyle/>
          <a:p>
            <a:pPr algn="l"/>
            <a:r>
              <a:rPr sz="650" b="0">
                <a:solidFill>
                  <a:srgbClr val="6B6B73"/>
                </a:solidFill>
                <a:latin typeface="Hiragino Sans"/>
              </a:rPr>
              <a:t>https://en.wikipedia.org/wiki/Tempur-Pedic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6278727" y="2651760"/>
            <a:ext cx="5528919" cy="164592"/>
          </a:xfrm>
          <a:prstGeom prst="rect">
            <a:avLst/>
          </a:prstGeom>
          <a:noFill/>
        </p:spPr>
        <p:txBody>
          <a:bodyPr wrap="square" lIns="45720" rIns="45720" tIns="18288" bIns="18288" anchor="t">
            <a:spAutoFit/>
          </a:bodyPr>
          <a:lstStyle/>
          <a:p>
            <a:pPr algn="l"/>
            <a:r>
              <a:rPr sz="750" b="1">
                <a:solidFill>
                  <a:srgbClr val="111114"/>
                </a:solidFill>
                <a:latin typeface="Hiragino Sans"/>
              </a:rPr>
              <a:t>09  帝人 ECOLD  ●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6278727" y="2798064"/>
            <a:ext cx="5528919" cy="164592"/>
          </a:xfrm>
          <a:prstGeom prst="rect">
            <a:avLst/>
          </a:prstGeom>
          <a:noFill/>
        </p:spPr>
        <p:txBody>
          <a:bodyPr wrap="square" lIns="45720" rIns="45720" tIns="18288" bIns="18288" anchor="t">
            <a:spAutoFit/>
          </a:bodyPr>
          <a:lstStyle/>
          <a:p>
            <a:pPr algn="l"/>
            <a:r>
              <a:rPr sz="650" b="0">
                <a:solidFill>
                  <a:srgbClr val="6B6B73"/>
                </a:solidFill>
                <a:latin typeface="Hiragino Sans"/>
              </a:rPr>
              <a:t>https://seeklogo.com/vector-logo/136780/teijin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6278727" y="2980944"/>
            <a:ext cx="5528919" cy="164592"/>
          </a:xfrm>
          <a:prstGeom prst="rect">
            <a:avLst/>
          </a:prstGeom>
          <a:noFill/>
        </p:spPr>
        <p:txBody>
          <a:bodyPr wrap="square" lIns="45720" rIns="45720" tIns="18288" bIns="18288" anchor="t">
            <a:spAutoFit/>
          </a:bodyPr>
          <a:lstStyle/>
          <a:p>
            <a:pPr algn="l"/>
            <a:r>
              <a:rPr sz="750" b="1">
                <a:solidFill>
                  <a:srgbClr val="111114"/>
                </a:solidFill>
                <a:latin typeface="Hiragino Sans"/>
              </a:rPr>
              <a:t>10  西川 SUYARA Cool  ●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6278727" y="3127248"/>
            <a:ext cx="5528919" cy="164592"/>
          </a:xfrm>
          <a:prstGeom prst="rect">
            <a:avLst/>
          </a:prstGeom>
          <a:noFill/>
        </p:spPr>
        <p:txBody>
          <a:bodyPr wrap="square" lIns="45720" rIns="45720" tIns="18288" bIns="18288" anchor="t">
            <a:spAutoFit/>
          </a:bodyPr>
          <a:lstStyle/>
          <a:p>
            <a:pPr algn="l"/>
            <a:r>
              <a:rPr sz="650" b="0">
                <a:solidFill>
                  <a:srgbClr val="6B6B73"/>
                </a:solidFill>
                <a:latin typeface="Hiragino Sans"/>
              </a:rPr>
              <a:t>https://www.nishikawa1566.com/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6278727" y="3310128"/>
            <a:ext cx="5528919" cy="219456"/>
          </a:xfrm>
          <a:prstGeom prst="rect">
            <a:avLst/>
          </a:prstGeom>
          <a:noFill/>
        </p:spPr>
        <p:txBody>
          <a:bodyPr wrap="square" lIns="45720" rIns="45720" tIns="18288" bIns="18288" anchor="t">
            <a:spAutoFit/>
          </a:bodyPr>
          <a:lstStyle/>
          <a:p>
            <a:pPr algn="l"/>
            <a:r>
              <a:rPr sz="1000" b="1">
                <a:solidFill>
                  <a:srgbClr val="111114"/>
                </a:solidFill>
                <a:latin typeface="Hiragino Sans"/>
              </a:rPr>
              <a:t>04  家電・電子機器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6278727" y="3547872"/>
            <a:ext cx="5528919" cy="164592"/>
          </a:xfrm>
          <a:prstGeom prst="rect">
            <a:avLst/>
          </a:prstGeom>
          <a:noFill/>
        </p:spPr>
        <p:txBody>
          <a:bodyPr wrap="square" lIns="45720" rIns="45720" tIns="18288" bIns="18288" anchor="t">
            <a:spAutoFit/>
          </a:bodyPr>
          <a:lstStyle/>
          <a:p>
            <a:pPr algn="l"/>
            <a:r>
              <a:rPr sz="750" b="1">
                <a:solidFill>
                  <a:srgbClr val="111114"/>
                </a:solidFill>
                <a:latin typeface="Hiragino Sans"/>
              </a:rPr>
              <a:t>01  Nest Learning Thermostat  ●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6278727" y="3694176"/>
            <a:ext cx="5528919" cy="164592"/>
          </a:xfrm>
          <a:prstGeom prst="rect">
            <a:avLst/>
          </a:prstGeom>
          <a:noFill/>
        </p:spPr>
        <p:txBody>
          <a:bodyPr wrap="square" lIns="45720" rIns="45720" tIns="18288" bIns="18288" anchor="t">
            <a:spAutoFit/>
          </a:bodyPr>
          <a:lstStyle/>
          <a:p>
            <a:pPr algn="l"/>
            <a:r>
              <a:rPr sz="650" b="0">
                <a:solidFill>
                  <a:srgbClr val="6B6B73"/>
                </a:solidFill>
                <a:latin typeface="Hiragino Sans"/>
              </a:rPr>
              <a:t>https://commons.wikimedia.org/wiki/File:Dyson_logo.svg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6278727" y="3877056"/>
            <a:ext cx="5528919" cy="164592"/>
          </a:xfrm>
          <a:prstGeom prst="rect">
            <a:avLst/>
          </a:prstGeom>
          <a:noFill/>
        </p:spPr>
        <p:txBody>
          <a:bodyPr wrap="square" lIns="45720" rIns="45720" tIns="18288" bIns="18288" anchor="t">
            <a:spAutoFit/>
          </a:bodyPr>
          <a:lstStyle/>
          <a:p>
            <a:pPr algn="l"/>
            <a:r>
              <a:rPr sz="750" b="1">
                <a:solidFill>
                  <a:srgbClr val="111114"/>
                </a:solidFill>
                <a:latin typeface="Hiragino Sans"/>
              </a:rPr>
              <a:t>02  ecobee SmartSensor  ●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6278727" y="4023360"/>
            <a:ext cx="5528919" cy="164592"/>
          </a:xfrm>
          <a:prstGeom prst="rect">
            <a:avLst/>
          </a:prstGeom>
          <a:noFill/>
        </p:spPr>
        <p:txBody>
          <a:bodyPr wrap="square" lIns="45720" rIns="45720" tIns="18288" bIns="18288" anchor="t">
            <a:spAutoFit/>
          </a:bodyPr>
          <a:lstStyle/>
          <a:p>
            <a:pPr algn="l"/>
            <a:r>
              <a:rPr sz="650" b="0">
                <a:solidFill>
                  <a:srgbClr val="6B6B73"/>
                </a:solidFill>
                <a:latin typeface="Hiragino Sans"/>
              </a:rPr>
              <a:t>https://commons.wikimedia.org/wiki/File:Dyson_logo.svg</a:t>
            </a:r>
          </a:p>
        </p:txBody>
      </p:sp>
      <p:sp>
        <p:nvSpPr>
          <p:cNvPr id="54" name="TextBox 53"/>
          <p:cNvSpPr txBox="1"/>
          <p:nvPr/>
        </p:nvSpPr>
        <p:spPr>
          <a:xfrm>
            <a:off x="6278727" y="4206240"/>
            <a:ext cx="5528919" cy="164592"/>
          </a:xfrm>
          <a:prstGeom prst="rect">
            <a:avLst/>
          </a:prstGeom>
          <a:noFill/>
        </p:spPr>
        <p:txBody>
          <a:bodyPr wrap="square" lIns="45720" rIns="45720" tIns="18288" bIns="18288" anchor="t">
            <a:spAutoFit/>
          </a:bodyPr>
          <a:lstStyle/>
          <a:p>
            <a:pPr algn="l"/>
            <a:r>
              <a:rPr sz="750" b="1">
                <a:solidFill>
                  <a:srgbClr val="111114"/>
                </a:solidFill>
                <a:latin typeface="Hiragino Sans"/>
              </a:rPr>
              <a:t>03  Dyson Pure Cool  ●</a:t>
            </a:r>
          </a:p>
        </p:txBody>
      </p:sp>
      <p:sp>
        <p:nvSpPr>
          <p:cNvPr id="55" name="TextBox 54"/>
          <p:cNvSpPr txBox="1"/>
          <p:nvPr/>
        </p:nvSpPr>
        <p:spPr>
          <a:xfrm>
            <a:off x="6278727" y="4352544"/>
            <a:ext cx="5528919" cy="164592"/>
          </a:xfrm>
          <a:prstGeom prst="rect">
            <a:avLst/>
          </a:prstGeom>
          <a:noFill/>
        </p:spPr>
        <p:txBody>
          <a:bodyPr wrap="square" lIns="45720" rIns="45720" tIns="18288" bIns="18288" anchor="t">
            <a:spAutoFit/>
          </a:bodyPr>
          <a:lstStyle/>
          <a:p>
            <a:pPr algn="l"/>
            <a:r>
              <a:rPr sz="650" b="0">
                <a:solidFill>
                  <a:srgbClr val="6B6B73"/>
                </a:solidFill>
                <a:latin typeface="Hiragino Sans"/>
              </a:rPr>
              <a:t>https://commons.wikimedia.org/wiki/File:Logo_of_the_Sharp_Corporation.svg</a:t>
            </a:r>
          </a:p>
        </p:txBody>
      </p:sp>
      <p:sp>
        <p:nvSpPr>
          <p:cNvPr id="56" name="TextBox 55"/>
          <p:cNvSpPr txBox="1"/>
          <p:nvPr/>
        </p:nvSpPr>
        <p:spPr>
          <a:xfrm>
            <a:off x="6278727" y="4535424"/>
            <a:ext cx="5528919" cy="164592"/>
          </a:xfrm>
          <a:prstGeom prst="rect">
            <a:avLst/>
          </a:prstGeom>
          <a:noFill/>
        </p:spPr>
        <p:txBody>
          <a:bodyPr wrap="square" lIns="45720" rIns="45720" tIns="18288" bIns="18288" anchor="t">
            <a:spAutoFit/>
          </a:bodyPr>
          <a:lstStyle/>
          <a:p>
            <a:pPr algn="l"/>
            <a:r>
              <a:rPr sz="750" b="1">
                <a:solidFill>
                  <a:srgbClr val="111114"/>
                </a:solidFill>
                <a:latin typeface="Hiragino Sans"/>
              </a:rPr>
              <a:t>04  Dyson Hot+Cool  ●</a:t>
            </a:r>
          </a:p>
        </p:txBody>
      </p:sp>
      <p:sp>
        <p:nvSpPr>
          <p:cNvPr id="57" name="TextBox 56"/>
          <p:cNvSpPr txBox="1"/>
          <p:nvPr/>
        </p:nvSpPr>
        <p:spPr>
          <a:xfrm>
            <a:off x="6278727" y="4681728"/>
            <a:ext cx="5528919" cy="164592"/>
          </a:xfrm>
          <a:prstGeom prst="rect">
            <a:avLst/>
          </a:prstGeom>
          <a:noFill/>
        </p:spPr>
        <p:txBody>
          <a:bodyPr wrap="square" lIns="45720" rIns="45720" tIns="18288" bIns="18288" anchor="t">
            <a:spAutoFit/>
          </a:bodyPr>
          <a:lstStyle/>
          <a:p>
            <a:pPr algn="l"/>
            <a:r>
              <a:rPr sz="650" b="0">
                <a:solidFill>
                  <a:srgbClr val="6B6B73"/>
                </a:solidFill>
                <a:latin typeface="Hiragino Sans"/>
              </a:rPr>
              <a:t>https://commons.wikimedia.org/wiki/File:Panasonic_logo_(Blue).svg</a:t>
            </a:r>
          </a:p>
        </p:txBody>
      </p:sp>
      <p:sp>
        <p:nvSpPr>
          <p:cNvPr id="58" name="TextBox 57"/>
          <p:cNvSpPr txBox="1"/>
          <p:nvPr/>
        </p:nvSpPr>
        <p:spPr>
          <a:xfrm>
            <a:off x="6278727" y="4864608"/>
            <a:ext cx="5528919" cy="164592"/>
          </a:xfrm>
          <a:prstGeom prst="rect">
            <a:avLst/>
          </a:prstGeom>
          <a:noFill/>
        </p:spPr>
        <p:txBody>
          <a:bodyPr wrap="square" lIns="45720" rIns="45720" tIns="18288" bIns="18288" anchor="t">
            <a:spAutoFit/>
          </a:bodyPr>
          <a:lstStyle/>
          <a:p>
            <a:pPr algn="l"/>
            <a:r>
              <a:rPr sz="750" b="1">
                <a:solidFill>
                  <a:srgbClr val="111114"/>
                </a:solidFill>
                <a:latin typeface="Hiragino Sans"/>
              </a:rPr>
              <a:t>05  SHARP COCORO AIR  ●</a:t>
            </a:r>
          </a:p>
        </p:txBody>
      </p:sp>
      <p:sp>
        <p:nvSpPr>
          <p:cNvPr id="59" name="TextBox 58"/>
          <p:cNvSpPr txBox="1"/>
          <p:nvPr/>
        </p:nvSpPr>
        <p:spPr>
          <a:xfrm>
            <a:off x="6278727" y="5010912"/>
            <a:ext cx="5528919" cy="164592"/>
          </a:xfrm>
          <a:prstGeom prst="rect">
            <a:avLst/>
          </a:prstGeom>
          <a:noFill/>
        </p:spPr>
        <p:txBody>
          <a:bodyPr wrap="square" lIns="45720" rIns="45720" tIns="18288" bIns="18288" anchor="t">
            <a:spAutoFit/>
          </a:bodyPr>
          <a:lstStyle/>
          <a:p>
            <a:pPr algn="l"/>
            <a:r>
              <a:rPr sz="650" b="0">
                <a:solidFill>
                  <a:srgbClr val="6B6B73"/>
                </a:solidFill>
                <a:latin typeface="Hiragino Sans"/>
              </a:rPr>
              <a:t>https://commons.wikimedia.org/wiki/File:Cooler_Master_black_logo.svg</a:t>
            </a:r>
          </a:p>
        </p:txBody>
      </p:sp>
      <p:sp>
        <p:nvSpPr>
          <p:cNvPr id="60" name="TextBox 59"/>
          <p:cNvSpPr txBox="1"/>
          <p:nvPr/>
        </p:nvSpPr>
        <p:spPr>
          <a:xfrm>
            <a:off x="6278727" y="5193792"/>
            <a:ext cx="5528919" cy="164592"/>
          </a:xfrm>
          <a:prstGeom prst="rect">
            <a:avLst/>
          </a:prstGeom>
          <a:noFill/>
        </p:spPr>
        <p:txBody>
          <a:bodyPr wrap="square" lIns="45720" rIns="45720" tIns="18288" bIns="18288" anchor="t">
            <a:spAutoFit/>
          </a:bodyPr>
          <a:lstStyle/>
          <a:p>
            <a:pPr algn="l"/>
            <a:r>
              <a:rPr sz="750" b="1">
                <a:solidFill>
                  <a:srgbClr val="111114"/>
                </a:solidFill>
                <a:latin typeface="Hiragino Sans"/>
              </a:rPr>
              <a:t>06  Panasonic エオリア  ●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6278727" y="5340096"/>
            <a:ext cx="5528919" cy="164592"/>
          </a:xfrm>
          <a:prstGeom prst="rect">
            <a:avLst/>
          </a:prstGeom>
          <a:noFill/>
        </p:spPr>
        <p:txBody>
          <a:bodyPr wrap="square" lIns="45720" rIns="45720" tIns="18288" bIns="18288" anchor="t">
            <a:spAutoFit/>
          </a:bodyPr>
          <a:lstStyle/>
          <a:p>
            <a:pPr algn="l"/>
            <a:r>
              <a:rPr sz="650" b="0">
                <a:solidFill>
                  <a:srgbClr val="6B6B73"/>
                </a:solidFill>
                <a:latin typeface="Hiragino Sans"/>
              </a:rPr>
              <a:t>https://commons.wikimedia.org/wiki/File:Logo_NZXT.svg</a:t>
            </a:r>
          </a:p>
        </p:txBody>
      </p:sp>
      <p:sp>
        <p:nvSpPr>
          <p:cNvPr id="62" name="TextBox 61"/>
          <p:cNvSpPr txBox="1"/>
          <p:nvPr/>
        </p:nvSpPr>
        <p:spPr>
          <a:xfrm>
            <a:off x="6278727" y="5522976"/>
            <a:ext cx="5528919" cy="164592"/>
          </a:xfrm>
          <a:prstGeom prst="rect">
            <a:avLst/>
          </a:prstGeom>
          <a:noFill/>
        </p:spPr>
        <p:txBody>
          <a:bodyPr wrap="square" lIns="45720" rIns="45720" tIns="18288" bIns="18288" anchor="t">
            <a:spAutoFit/>
          </a:bodyPr>
          <a:lstStyle/>
          <a:p>
            <a:pPr algn="l"/>
            <a:r>
              <a:rPr sz="750" b="1">
                <a:solidFill>
                  <a:srgbClr val="111114"/>
                </a:solidFill>
                <a:latin typeface="Hiragino Sans"/>
              </a:rPr>
              <a:t>07  Cooler Master CryoFuze  ●</a:t>
            </a:r>
          </a:p>
        </p:txBody>
      </p:sp>
      <p:sp>
        <p:nvSpPr>
          <p:cNvPr id="63" name="TextBox 62"/>
          <p:cNvSpPr txBox="1"/>
          <p:nvPr/>
        </p:nvSpPr>
        <p:spPr>
          <a:xfrm>
            <a:off x="6278727" y="5669280"/>
            <a:ext cx="5528919" cy="164592"/>
          </a:xfrm>
          <a:prstGeom prst="rect">
            <a:avLst/>
          </a:prstGeom>
          <a:noFill/>
        </p:spPr>
        <p:txBody>
          <a:bodyPr wrap="square" lIns="45720" rIns="45720" tIns="18288" bIns="18288" anchor="t">
            <a:spAutoFit/>
          </a:bodyPr>
          <a:lstStyle/>
          <a:p>
            <a:pPr algn="l"/>
            <a:r>
              <a:rPr sz="650" b="0">
                <a:solidFill>
                  <a:srgbClr val="6B6B73"/>
                </a:solidFill>
                <a:latin typeface="Hiragino Sans"/>
              </a:rPr>
              <a:t>https://commons.wikimedia.org/wiki/File:BALMUDA_company_logo.svg</a:t>
            </a:r>
          </a:p>
        </p:txBody>
      </p:sp>
      <p:sp>
        <p:nvSpPr>
          <p:cNvPr id="64" name="TextBox 63"/>
          <p:cNvSpPr txBox="1"/>
          <p:nvPr/>
        </p:nvSpPr>
        <p:spPr>
          <a:xfrm>
            <a:off x="6278727" y="5852160"/>
            <a:ext cx="5528919" cy="164592"/>
          </a:xfrm>
          <a:prstGeom prst="rect">
            <a:avLst/>
          </a:prstGeom>
          <a:noFill/>
        </p:spPr>
        <p:txBody>
          <a:bodyPr wrap="square" lIns="45720" rIns="45720" tIns="18288" bIns="18288" anchor="t">
            <a:spAutoFit/>
          </a:bodyPr>
          <a:lstStyle/>
          <a:p>
            <a:pPr algn="l"/>
            <a:r>
              <a:rPr sz="750" b="1">
                <a:solidFill>
                  <a:srgbClr val="111114"/>
                </a:solidFill>
                <a:latin typeface="Hiragino Sans"/>
              </a:rPr>
              <a:t>08  NZXT Kraken  ●</a:t>
            </a:r>
          </a:p>
        </p:txBody>
      </p:sp>
      <p:sp>
        <p:nvSpPr>
          <p:cNvPr id="65" name="TextBox 64"/>
          <p:cNvSpPr txBox="1"/>
          <p:nvPr/>
        </p:nvSpPr>
        <p:spPr>
          <a:xfrm>
            <a:off x="6278727" y="5998464"/>
            <a:ext cx="5528919" cy="164592"/>
          </a:xfrm>
          <a:prstGeom prst="rect">
            <a:avLst/>
          </a:prstGeom>
          <a:noFill/>
        </p:spPr>
        <p:txBody>
          <a:bodyPr wrap="square" lIns="45720" rIns="45720" tIns="18288" bIns="18288" anchor="t">
            <a:spAutoFit/>
          </a:bodyPr>
          <a:lstStyle/>
          <a:p>
            <a:pPr algn="l"/>
            <a:r>
              <a:rPr sz="650" b="0">
                <a:solidFill>
                  <a:srgbClr val="6B6B73"/>
                </a:solidFill>
                <a:latin typeface="Hiragino Sans"/>
              </a:rPr>
              <a:t>https://commons.wikimedia.org/wiki/File:IRIS_OHYAMA_logo.svg</a:t>
            </a:r>
          </a:p>
        </p:txBody>
      </p:sp>
      <p:sp>
        <p:nvSpPr>
          <p:cNvPr id="66" name="TextBox 65"/>
          <p:cNvSpPr txBox="1"/>
          <p:nvPr/>
        </p:nvSpPr>
        <p:spPr>
          <a:xfrm>
            <a:off x="6278727" y="6181344"/>
            <a:ext cx="5528919" cy="219456"/>
          </a:xfrm>
          <a:prstGeom prst="rect">
            <a:avLst/>
          </a:prstGeom>
          <a:noFill/>
        </p:spPr>
        <p:txBody>
          <a:bodyPr wrap="square" lIns="45720" rIns="45720" tIns="18288" bIns="18288" anchor="t">
            <a:spAutoFit/>
          </a:bodyPr>
          <a:lstStyle/>
          <a:p>
            <a:pPr algn="l"/>
            <a:r>
              <a:rPr sz="1000" b="1">
                <a:solidFill>
                  <a:srgbClr val="111114"/>
                </a:solidFill>
                <a:latin typeface="Hiragino Sans"/>
              </a:rPr>
              <a:t>05  自動車・モビリティ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384048" y="411480"/>
            <a:ext cx="11423599" cy="457200"/>
          </a:xfrm>
          <a:prstGeom prst="rect">
            <a:avLst/>
          </a:prstGeom>
          <a:noFill/>
        </p:spPr>
        <p:txBody>
          <a:bodyPr wrap="square" lIns="45720" rIns="45720" tIns="18288" bIns="18288" anchor="t">
            <a:spAutoFit/>
          </a:bodyPr>
          <a:lstStyle/>
          <a:p>
            <a:pPr algn="l"/>
            <a:r>
              <a:rPr sz="1800" b="1">
                <a:solidFill>
                  <a:srgbClr val="111114"/>
                </a:solidFill>
                <a:latin typeface="Hiragino Sans"/>
              </a:rPr>
              <a:t>Appendix — 掲載URL一覧 (2)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84048" y="1005840"/>
            <a:ext cx="5528919" cy="164592"/>
          </a:xfrm>
          <a:prstGeom prst="rect">
            <a:avLst/>
          </a:prstGeom>
          <a:noFill/>
        </p:spPr>
        <p:txBody>
          <a:bodyPr wrap="square" lIns="45720" rIns="45720" tIns="18288" bIns="18288" anchor="t">
            <a:spAutoFit/>
          </a:bodyPr>
          <a:lstStyle/>
          <a:p>
            <a:pPr algn="l"/>
            <a:r>
              <a:rPr sz="750" b="1">
                <a:solidFill>
                  <a:srgbClr val="111114"/>
                </a:solidFill>
                <a:latin typeface="Hiragino Sans"/>
              </a:rPr>
              <a:t>05  Allie Extra UV  ●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84048" y="1152144"/>
            <a:ext cx="5528919" cy="164592"/>
          </a:xfrm>
          <a:prstGeom prst="rect">
            <a:avLst/>
          </a:prstGeom>
          <a:noFill/>
        </p:spPr>
        <p:txBody>
          <a:bodyPr wrap="square" lIns="45720" rIns="45720" tIns="18288" bIns="18288" anchor="t">
            <a:spAutoFit/>
          </a:bodyPr>
          <a:lstStyle/>
          <a:p>
            <a:pPr algn="l"/>
            <a:r>
              <a:rPr sz="650" b="0">
                <a:solidFill>
                  <a:srgbClr val="6B6B73"/>
                </a:solidFill>
                <a:latin typeface="Hiragino Sans"/>
              </a:rPr>
              <a:t>https://www.kao.com/jp/products/allie/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84048" y="1335024"/>
            <a:ext cx="5528919" cy="164592"/>
          </a:xfrm>
          <a:prstGeom prst="rect">
            <a:avLst/>
          </a:prstGeom>
          <a:noFill/>
        </p:spPr>
        <p:txBody>
          <a:bodyPr wrap="square" lIns="45720" rIns="45720" tIns="18288" bIns="18288" anchor="t">
            <a:spAutoFit/>
          </a:bodyPr>
          <a:lstStyle/>
          <a:p>
            <a:pPr algn="l"/>
            <a:r>
              <a:rPr sz="750" b="1">
                <a:solidFill>
                  <a:srgbClr val="111114"/>
                </a:solidFill>
                <a:latin typeface="Hiragino Sans"/>
              </a:rPr>
              <a:t>06  Biore UV Athlizm  ●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84048" y="1481328"/>
            <a:ext cx="5528919" cy="164592"/>
          </a:xfrm>
          <a:prstGeom prst="rect">
            <a:avLst/>
          </a:prstGeom>
          <a:noFill/>
        </p:spPr>
        <p:txBody>
          <a:bodyPr wrap="square" lIns="45720" rIns="45720" tIns="18288" bIns="18288" anchor="t">
            <a:spAutoFit/>
          </a:bodyPr>
          <a:lstStyle/>
          <a:p>
            <a:pPr algn="l"/>
            <a:r>
              <a:rPr sz="650" b="0">
                <a:solidFill>
                  <a:srgbClr val="6B6B73"/>
                </a:solidFill>
                <a:latin typeface="Hiragino Sans"/>
              </a:rPr>
              <a:t>https://seeklogo.com/vector-logo/471553/biore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84048" y="1664208"/>
            <a:ext cx="5528919" cy="164592"/>
          </a:xfrm>
          <a:prstGeom prst="rect">
            <a:avLst/>
          </a:prstGeom>
          <a:noFill/>
        </p:spPr>
        <p:txBody>
          <a:bodyPr wrap="square" lIns="45720" rIns="45720" tIns="18288" bIns="18288" anchor="t">
            <a:spAutoFit/>
          </a:bodyPr>
          <a:lstStyle/>
          <a:p>
            <a:pPr algn="l"/>
            <a:r>
              <a:rPr sz="750" b="1">
                <a:solidFill>
                  <a:srgbClr val="111114"/>
                </a:solidFill>
                <a:latin typeface="Hiragino Sans"/>
              </a:rPr>
              <a:t>07  SPF50+ PA++++  ●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84048" y="1810512"/>
            <a:ext cx="5528919" cy="164592"/>
          </a:xfrm>
          <a:prstGeom prst="rect">
            <a:avLst/>
          </a:prstGeom>
          <a:noFill/>
        </p:spPr>
        <p:txBody>
          <a:bodyPr wrap="square" lIns="45720" rIns="45720" tIns="18288" bIns="18288" anchor="t">
            <a:spAutoFit/>
          </a:bodyPr>
          <a:lstStyle/>
          <a:p>
            <a:pPr algn="l"/>
            <a:r>
              <a:rPr sz="650" b="0">
                <a:solidFill>
                  <a:srgbClr val="6B6B73"/>
                </a:solidFill>
                <a:latin typeface="Hiragino Sans"/>
              </a:rPr>
              <a:t>https://www.jcia.org/n/all/uv/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84048" y="1993392"/>
            <a:ext cx="5528919" cy="164592"/>
          </a:xfrm>
          <a:prstGeom prst="rect">
            <a:avLst/>
          </a:prstGeom>
          <a:noFill/>
        </p:spPr>
        <p:txBody>
          <a:bodyPr wrap="square" lIns="45720" rIns="45720" tIns="18288" bIns="18288" anchor="t">
            <a:spAutoFit/>
          </a:bodyPr>
          <a:lstStyle/>
          <a:p>
            <a:pPr algn="l"/>
            <a:r>
              <a:rPr sz="750" b="1">
                <a:solidFill>
                  <a:srgbClr val="111114"/>
                </a:solidFill>
                <a:latin typeface="Hiragino Sans"/>
              </a:rPr>
              <a:t>08  Listerine COOL MINT  ●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84048" y="2139696"/>
            <a:ext cx="5528919" cy="164592"/>
          </a:xfrm>
          <a:prstGeom prst="rect">
            <a:avLst/>
          </a:prstGeom>
          <a:noFill/>
        </p:spPr>
        <p:txBody>
          <a:bodyPr wrap="square" lIns="45720" rIns="45720" tIns="18288" bIns="18288" anchor="t">
            <a:spAutoFit/>
          </a:bodyPr>
          <a:lstStyle/>
          <a:p>
            <a:pPr algn="l"/>
            <a:r>
              <a:rPr sz="650" b="0">
                <a:solidFill>
                  <a:srgbClr val="6B6B73"/>
                </a:solidFill>
                <a:latin typeface="Hiragino Sans"/>
              </a:rPr>
              <a:t>https://en.wikipedia.org/wiki/Listerine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84048" y="2322576"/>
            <a:ext cx="5528919" cy="164592"/>
          </a:xfrm>
          <a:prstGeom prst="rect">
            <a:avLst/>
          </a:prstGeom>
          <a:noFill/>
        </p:spPr>
        <p:txBody>
          <a:bodyPr wrap="square" lIns="45720" rIns="45720" tIns="18288" bIns="18288" anchor="t">
            <a:spAutoFit/>
          </a:bodyPr>
          <a:lstStyle/>
          <a:p>
            <a:pPr algn="l"/>
            <a:r>
              <a:rPr sz="750" b="1">
                <a:solidFill>
                  <a:srgbClr val="111114"/>
                </a:solidFill>
                <a:latin typeface="Hiragino Sans"/>
              </a:rPr>
              <a:t>09  Bub入浴剤  ●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84048" y="2468880"/>
            <a:ext cx="5528919" cy="164592"/>
          </a:xfrm>
          <a:prstGeom prst="rect">
            <a:avLst/>
          </a:prstGeom>
          <a:noFill/>
        </p:spPr>
        <p:txBody>
          <a:bodyPr wrap="square" lIns="45720" rIns="45720" tIns="18288" bIns="18288" anchor="t">
            <a:spAutoFit/>
          </a:bodyPr>
          <a:lstStyle/>
          <a:p>
            <a:pPr algn="l"/>
            <a:r>
              <a:rPr sz="650" b="0">
                <a:solidFill>
                  <a:srgbClr val="6B6B73"/>
                </a:solidFill>
                <a:latin typeface="Hiragino Sans"/>
              </a:rPr>
              <a:t>https://www.kao-kirei.com/ja/brand/khg/bub/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84048" y="2651760"/>
            <a:ext cx="5528919" cy="164592"/>
          </a:xfrm>
          <a:prstGeom prst="rect">
            <a:avLst/>
          </a:prstGeom>
          <a:noFill/>
        </p:spPr>
        <p:txBody>
          <a:bodyPr wrap="square" lIns="45720" rIns="45720" tIns="18288" bIns="18288" anchor="t">
            <a:spAutoFit/>
          </a:bodyPr>
          <a:lstStyle/>
          <a:p>
            <a:pPr algn="l"/>
            <a:r>
              <a:rPr sz="750" b="1">
                <a:solidFill>
                  <a:srgbClr val="111114"/>
                </a:solidFill>
                <a:latin typeface="Hiragino Sans"/>
              </a:rPr>
              <a:t>10  Bathclin  ●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84048" y="2798064"/>
            <a:ext cx="5528919" cy="164592"/>
          </a:xfrm>
          <a:prstGeom prst="rect">
            <a:avLst/>
          </a:prstGeom>
          <a:noFill/>
        </p:spPr>
        <p:txBody>
          <a:bodyPr wrap="square" lIns="45720" rIns="45720" tIns="18288" bIns="18288" anchor="t">
            <a:spAutoFit/>
          </a:bodyPr>
          <a:lstStyle/>
          <a:p>
            <a:pPr algn="l"/>
            <a:r>
              <a:rPr sz="650" b="0">
                <a:solidFill>
                  <a:srgbClr val="6B6B73"/>
                </a:solidFill>
                <a:latin typeface="Hiragino Sans"/>
              </a:rPr>
              <a:t>https://www.bathclin.co.jp/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384048" y="2980944"/>
            <a:ext cx="5528919" cy="164592"/>
          </a:xfrm>
          <a:prstGeom prst="rect">
            <a:avLst/>
          </a:prstGeom>
          <a:noFill/>
        </p:spPr>
        <p:txBody>
          <a:bodyPr wrap="square" lIns="45720" rIns="45720" tIns="18288" bIns="18288" anchor="t">
            <a:spAutoFit/>
          </a:bodyPr>
          <a:lstStyle/>
          <a:p>
            <a:pPr algn="l"/>
            <a:r>
              <a:rPr sz="750" b="1">
                <a:solidFill>
                  <a:srgbClr val="111114"/>
                </a:solidFill>
                <a:latin typeface="Hiragino Sans"/>
              </a:rPr>
              <a:t>11  Laneige Water Sleeping Mask  ●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384048" y="3127248"/>
            <a:ext cx="5528919" cy="164592"/>
          </a:xfrm>
          <a:prstGeom prst="rect">
            <a:avLst/>
          </a:prstGeom>
          <a:noFill/>
        </p:spPr>
        <p:txBody>
          <a:bodyPr wrap="square" lIns="45720" rIns="45720" tIns="18288" bIns="18288" anchor="t">
            <a:spAutoFit/>
          </a:bodyPr>
          <a:lstStyle/>
          <a:p>
            <a:pPr algn="l"/>
            <a:r>
              <a:rPr sz="650" b="0">
                <a:solidFill>
                  <a:srgbClr val="6B6B73"/>
                </a:solidFill>
                <a:latin typeface="Hiragino Sans"/>
              </a:rPr>
              <a:t>https://en.wikipedia.org/wiki/Laneige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84048" y="3310128"/>
            <a:ext cx="5528919" cy="164592"/>
          </a:xfrm>
          <a:prstGeom prst="rect">
            <a:avLst/>
          </a:prstGeom>
          <a:noFill/>
        </p:spPr>
        <p:txBody>
          <a:bodyPr wrap="square" lIns="45720" rIns="45720" tIns="18288" bIns="18288" anchor="t">
            <a:spAutoFit/>
          </a:bodyPr>
          <a:lstStyle/>
          <a:p>
            <a:pPr algn="l"/>
            <a:r>
              <a:rPr sz="750" b="1">
                <a:solidFill>
                  <a:srgbClr val="111114"/>
                </a:solidFill>
                <a:latin typeface="Hiragino Sans"/>
              </a:rPr>
              <a:t>12  LION 冷えピタ  ●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384048" y="3456432"/>
            <a:ext cx="5528919" cy="164592"/>
          </a:xfrm>
          <a:prstGeom prst="rect">
            <a:avLst/>
          </a:prstGeom>
          <a:noFill/>
        </p:spPr>
        <p:txBody>
          <a:bodyPr wrap="square" lIns="45720" rIns="45720" tIns="18288" bIns="18288" anchor="t">
            <a:spAutoFit/>
          </a:bodyPr>
          <a:lstStyle/>
          <a:p>
            <a:pPr algn="l"/>
            <a:r>
              <a:rPr sz="650" b="0">
                <a:solidFill>
                  <a:srgbClr val="6B6B73"/>
                </a:solidFill>
                <a:latin typeface="Hiragino Sans"/>
              </a:rPr>
              <a:t>https://commons.wikimedia.org/wiki/File:LION_logo.svg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384048" y="3639312"/>
            <a:ext cx="5528919" cy="219456"/>
          </a:xfrm>
          <a:prstGeom prst="rect">
            <a:avLst/>
          </a:prstGeom>
          <a:noFill/>
        </p:spPr>
        <p:txBody>
          <a:bodyPr wrap="square" lIns="45720" rIns="45720" tIns="18288" bIns="18288" anchor="t">
            <a:spAutoFit/>
          </a:bodyPr>
          <a:lstStyle/>
          <a:p>
            <a:pPr algn="l"/>
            <a:r>
              <a:rPr sz="1000" b="1">
                <a:solidFill>
                  <a:srgbClr val="111114"/>
                </a:solidFill>
                <a:latin typeface="Hiragino Sans"/>
              </a:rPr>
              <a:t>07  食品・飲料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384048" y="3877056"/>
            <a:ext cx="5528919" cy="164592"/>
          </a:xfrm>
          <a:prstGeom prst="rect">
            <a:avLst/>
          </a:prstGeom>
          <a:noFill/>
        </p:spPr>
        <p:txBody>
          <a:bodyPr wrap="square" lIns="45720" rIns="45720" tIns="18288" bIns="18288" anchor="t">
            <a:spAutoFit/>
          </a:bodyPr>
          <a:lstStyle/>
          <a:p>
            <a:pPr algn="l"/>
            <a:r>
              <a:rPr sz="750" b="1">
                <a:solidFill>
                  <a:srgbClr val="111114"/>
                </a:solidFill>
                <a:latin typeface="Hiragino Sans"/>
              </a:rPr>
              <a:t>01  Kirin 氷結  ●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384048" y="4023360"/>
            <a:ext cx="5528919" cy="164592"/>
          </a:xfrm>
          <a:prstGeom prst="rect">
            <a:avLst/>
          </a:prstGeom>
          <a:noFill/>
        </p:spPr>
        <p:txBody>
          <a:bodyPr wrap="square" lIns="45720" rIns="45720" tIns="18288" bIns="18288" anchor="t">
            <a:spAutoFit/>
          </a:bodyPr>
          <a:lstStyle/>
          <a:p>
            <a:pPr algn="l"/>
            <a:r>
              <a:rPr sz="650" b="0">
                <a:solidFill>
                  <a:srgbClr val="6B6B73"/>
                </a:solidFill>
                <a:latin typeface="Hiragino Sans"/>
              </a:rPr>
              <a:t>https://commons.wikimedia.org/wiki/File:Kirin_logo.svg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384048" y="4206240"/>
            <a:ext cx="5528919" cy="164592"/>
          </a:xfrm>
          <a:prstGeom prst="rect">
            <a:avLst/>
          </a:prstGeom>
          <a:noFill/>
        </p:spPr>
        <p:txBody>
          <a:bodyPr wrap="square" lIns="45720" rIns="45720" tIns="18288" bIns="18288" anchor="t">
            <a:spAutoFit/>
          </a:bodyPr>
          <a:lstStyle/>
          <a:p>
            <a:pPr algn="l"/>
            <a:r>
              <a:rPr sz="750" b="1">
                <a:solidFill>
                  <a:srgbClr val="111114"/>
                </a:solidFill>
                <a:latin typeface="Hiragino Sans"/>
              </a:rPr>
              <a:t>02  Suntory -196℃  ●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384048" y="4352544"/>
            <a:ext cx="5528919" cy="164592"/>
          </a:xfrm>
          <a:prstGeom prst="rect">
            <a:avLst/>
          </a:prstGeom>
          <a:noFill/>
        </p:spPr>
        <p:txBody>
          <a:bodyPr wrap="square" lIns="45720" rIns="45720" tIns="18288" bIns="18288" anchor="t">
            <a:spAutoFit/>
          </a:bodyPr>
          <a:lstStyle/>
          <a:p>
            <a:pPr algn="l"/>
            <a:r>
              <a:rPr sz="650" b="0">
                <a:solidFill>
                  <a:srgbClr val="6B6B73"/>
                </a:solidFill>
                <a:latin typeface="Hiragino Sans"/>
              </a:rPr>
              <a:t>https://commons.wikimedia.org/wiki/File:SUNTORY_logo.svg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384048" y="4535424"/>
            <a:ext cx="5528919" cy="164592"/>
          </a:xfrm>
          <a:prstGeom prst="rect">
            <a:avLst/>
          </a:prstGeom>
          <a:noFill/>
        </p:spPr>
        <p:txBody>
          <a:bodyPr wrap="square" lIns="45720" rIns="45720" tIns="18288" bIns="18288" anchor="t">
            <a:spAutoFit/>
          </a:bodyPr>
          <a:lstStyle/>
          <a:p>
            <a:pPr algn="l"/>
            <a:r>
              <a:rPr sz="750" b="1">
                <a:solidFill>
                  <a:srgbClr val="111114"/>
                </a:solidFill>
                <a:latin typeface="Hiragino Sans"/>
              </a:rPr>
              <a:t>03  赤城乳業 ガリガリ君  ●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384048" y="4681728"/>
            <a:ext cx="5528919" cy="164592"/>
          </a:xfrm>
          <a:prstGeom prst="rect">
            <a:avLst/>
          </a:prstGeom>
          <a:noFill/>
        </p:spPr>
        <p:txBody>
          <a:bodyPr wrap="square" lIns="45720" rIns="45720" tIns="18288" bIns="18288" anchor="t">
            <a:spAutoFit/>
          </a:bodyPr>
          <a:lstStyle/>
          <a:p>
            <a:pPr algn="l"/>
            <a:r>
              <a:rPr sz="650" b="0">
                <a:solidFill>
                  <a:srgbClr val="6B6B73"/>
                </a:solidFill>
                <a:latin typeface="Hiragino Sans"/>
              </a:rPr>
              <a:t>https://ja.wikipedia.org/wiki/%E3%82%AC%E3%83%AA%E3%82%AC%E3%83%AA%E5%90%9B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384048" y="4864608"/>
            <a:ext cx="5528919" cy="164592"/>
          </a:xfrm>
          <a:prstGeom prst="rect">
            <a:avLst/>
          </a:prstGeom>
          <a:noFill/>
        </p:spPr>
        <p:txBody>
          <a:bodyPr wrap="square" lIns="45720" rIns="45720" tIns="18288" bIns="18288" anchor="t">
            <a:spAutoFit/>
          </a:bodyPr>
          <a:lstStyle/>
          <a:p>
            <a:pPr algn="l"/>
            <a:r>
              <a:rPr sz="750" b="1">
                <a:solidFill>
                  <a:srgbClr val="111114"/>
                </a:solidFill>
                <a:latin typeface="Hiragino Sans"/>
              </a:rPr>
              <a:t>04  Morinaga アイスボックス  ●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384048" y="5010912"/>
            <a:ext cx="5528919" cy="164592"/>
          </a:xfrm>
          <a:prstGeom prst="rect">
            <a:avLst/>
          </a:prstGeom>
          <a:noFill/>
        </p:spPr>
        <p:txBody>
          <a:bodyPr wrap="square" lIns="45720" rIns="45720" tIns="18288" bIns="18288" anchor="t">
            <a:spAutoFit/>
          </a:bodyPr>
          <a:lstStyle/>
          <a:p>
            <a:pPr algn="l"/>
            <a:r>
              <a:rPr sz="650" b="0">
                <a:solidFill>
                  <a:srgbClr val="6B6B73"/>
                </a:solidFill>
                <a:latin typeface="Hiragino Sans"/>
              </a:rPr>
              <a:t>https://www.morinaga.co.jp/icebox/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384048" y="5193792"/>
            <a:ext cx="5528919" cy="164592"/>
          </a:xfrm>
          <a:prstGeom prst="rect">
            <a:avLst/>
          </a:prstGeom>
          <a:noFill/>
        </p:spPr>
        <p:txBody>
          <a:bodyPr wrap="square" lIns="45720" rIns="45720" tIns="18288" bIns="18288" anchor="t">
            <a:spAutoFit/>
          </a:bodyPr>
          <a:lstStyle/>
          <a:p>
            <a:pPr algn="l"/>
            <a:r>
              <a:rPr sz="750" b="1">
                <a:solidFill>
                  <a:srgbClr val="111114"/>
                </a:solidFill>
                <a:latin typeface="Hiragino Sans"/>
              </a:rPr>
              <a:t>05  Coca-Cola Cold Activated  ●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384048" y="5340096"/>
            <a:ext cx="5528919" cy="164592"/>
          </a:xfrm>
          <a:prstGeom prst="rect">
            <a:avLst/>
          </a:prstGeom>
          <a:noFill/>
        </p:spPr>
        <p:txBody>
          <a:bodyPr wrap="square" lIns="45720" rIns="45720" tIns="18288" bIns="18288" anchor="t">
            <a:spAutoFit/>
          </a:bodyPr>
          <a:lstStyle/>
          <a:p>
            <a:pPr algn="l"/>
            <a:r>
              <a:rPr sz="650" b="0">
                <a:solidFill>
                  <a:srgbClr val="6B6B73"/>
                </a:solidFill>
                <a:latin typeface="Hiragino Sans"/>
              </a:rPr>
              <a:t>https://en.wikipedia.org/wiki/Coca-Cola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384048" y="5522976"/>
            <a:ext cx="5528919" cy="164592"/>
          </a:xfrm>
          <a:prstGeom prst="rect">
            <a:avLst/>
          </a:prstGeom>
          <a:noFill/>
        </p:spPr>
        <p:txBody>
          <a:bodyPr wrap="square" lIns="45720" rIns="45720" tIns="18288" bIns="18288" anchor="t">
            <a:spAutoFit/>
          </a:bodyPr>
          <a:lstStyle/>
          <a:p>
            <a:pPr algn="l"/>
            <a:r>
              <a:rPr sz="750" b="1">
                <a:solidFill>
                  <a:srgbClr val="111114"/>
                </a:solidFill>
                <a:latin typeface="Hiragino Sans"/>
              </a:rPr>
              <a:t>06  Coors Light Cold Activated  ●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384048" y="5669280"/>
            <a:ext cx="5528919" cy="164592"/>
          </a:xfrm>
          <a:prstGeom prst="rect">
            <a:avLst/>
          </a:prstGeom>
          <a:noFill/>
        </p:spPr>
        <p:txBody>
          <a:bodyPr wrap="square" lIns="45720" rIns="45720" tIns="18288" bIns="18288" anchor="t">
            <a:spAutoFit/>
          </a:bodyPr>
          <a:lstStyle/>
          <a:p>
            <a:pPr algn="l"/>
            <a:r>
              <a:rPr sz="650" b="0">
                <a:solidFill>
                  <a:srgbClr val="6B6B73"/>
                </a:solidFill>
                <a:latin typeface="Hiragino Sans"/>
              </a:rPr>
              <a:t>https://en.wikipedia.org/wiki/Coors_Light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6278727" y="1005840"/>
            <a:ext cx="5528919" cy="164592"/>
          </a:xfrm>
          <a:prstGeom prst="rect">
            <a:avLst/>
          </a:prstGeom>
          <a:noFill/>
        </p:spPr>
        <p:txBody>
          <a:bodyPr wrap="square" lIns="45720" rIns="45720" tIns="18288" bIns="18288" anchor="t">
            <a:spAutoFit/>
          </a:bodyPr>
          <a:lstStyle/>
          <a:p>
            <a:pPr algn="l"/>
            <a:r>
              <a:rPr sz="750" b="1">
                <a:solidFill>
                  <a:srgbClr val="111114"/>
                </a:solidFill>
                <a:latin typeface="Hiragino Sans"/>
              </a:rPr>
              <a:t>07  Asahi スーパードライ 樽冷  ●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6278727" y="1152144"/>
            <a:ext cx="5528919" cy="164592"/>
          </a:xfrm>
          <a:prstGeom prst="rect">
            <a:avLst/>
          </a:prstGeom>
          <a:noFill/>
        </p:spPr>
        <p:txBody>
          <a:bodyPr wrap="square" lIns="45720" rIns="45720" tIns="18288" bIns="18288" anchor="t">
            <a:spAutoFit/>
          </a:bodyPr>
          <a:lstStyle/>
          <a:p>
            <a:pPr algn="l"/>
            <a:r>
              <a:rPr sz="650" b="0">
                <a:solidFill>
                  <a:srgbClr val="6B6B73"/>
                </a:solidFill>
                <a:latin typeface="Hiragino Sans"/>
              </a:rPr>
              <a:t>https://ja.wikipedia.org/wiki/%E9%9B%AA%E8%A6%8B%E3%81%A0%E3%81%84%E3%81%B5%E3%81%8F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6278727" y="1335024"/>
            <a:ext cx="5528919" cy="164592"/>
          </a:xfrm>
          <a:prstGeom prst="rect">
            <a:avLst/>
          </a:prstGeom>
          <a:noFill/>
        </p:spPr>
        <p:txBody>
          <a:bodyPr wrap="square" lIns="45720" rIns="45720" tIns="18288" bIns="18288" anchor="t">
            <a:spAutoFit/>
          </a:bodyPr>
          <a:lstStyle/>
          <a:p>
            <a:pPr algn="l"/>
            <a:r>
              <a:rPr sz="750" b="1">
                <a:solidFill>
                  <a:srgbClr val="111114"/>
                </a:solidFill>
                <a:latin typeface="Hiragino Sans"/>
              </a:rPr>
              <a:t>08  Heineken Star Cold  ●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6278727" y="1481328"/>
            <a:ext cx="5528919" cy="164592"/>
          </a:xfrm>
          <a:prstGeom prst="rect">
            <a:avLst/>
          </a:prstGeom>
          <a:noFill/>
        </p:spPr>
        <p:txBody>
          <a:bodyPr wrap="square" lIns="45720" rIns="45720" tIns="18288" bIns="18288" anchor="t">
            <a:spAutoFit/>
          </a:bodyPr>
          <a:lstStyle/>
          <a:p>
            <a:pPr algn="l"/>
            <a:r>
              <a:rPr sz="650" b="0">
                <a:solidFill>
                  <a:srgbClr val="6B6B73"/>
                </a:solidFill>
                <a:latin typeface="Hiragino Sans"/>
              </a:rPr>
              <a:t>https://en.wikipedia.org/wiki/H%C3%A4agen-Dazs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6278727" y="1664208"/>
            <a:ext cx="5528919" cy="219456"/>
          </a:xfrm>
          <a:prstGeom prst="rect">
            <a:avLst/>
          </a:prstGeom>
          <a:noFill/>
        </p:spPr>
        <p:txBody>
          <a:bodyPr wrap="square" lIns="45720" rIns="45720" tIns="18288" bIns="18288" anchor="t">
            <a:spAutoFit/>
          </a:bodyPr>
          <a:lstStyle/>
          <a:p>
            <a:pPr algn="l"/>
            <a:r>
              <a:rPr sz="1000" b="1">
                <a:solidFill>
                  <a:srgbClr val="111114"/>
                </a:solidFill>
                <a:latin typeface="Hiragino Sans"/>
              </a:rPr>
              <a:t>08  建築資材・住宅設備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6278727" y="1901952"/>
            <a:ext cx="5528919" cy="164592"/>
          </a:xfrm>
          <a:prstGeom prst="rect">
            <a:avLst/>
          </a:prstGeom>
          <a:noFill/>
        </p:spPr>
        <p:txBody>
          <a:bodyPr wrap="square" lIns="45720" rIns="45720" tIns="18288" bIns="18288" anchor="t">
            <a:spAutoFit/>
          </a:bodyPr>
          <a:lstStyle/>
          <a:p>
            <a:pPr algn="l"/>
            <a:r>
              <a:rPr sz="750" b="1">
                <a:solidFill>
                  <a:srgbClr val="111114"/>
                </a:solidFill>
                <a:latin typeface="Hiragino Sans"/>
              </a:rPr>
              <a:t>01  TOTO Washlet  ●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6278727" y="2048256"/>
            <a:ext cx="5528919" cy="164592"/>
          </a:xfrm>
          <a:prstGeom prst="rect">
            <a:avLst/>
          </a:prstGeom>
          <a:noFill/>
        </p:spPr>
        <p:txBody>
          <a:bodyPr wrap="square" lIns="45720" rIns="45720" tIns="18288" bIns="18288" anchor="t">
            <a:spAutoFit/>
          </a:bodyPr>
          <a:lstStyle/>
          <a:p>
            <a:pPr algn="l"/>
            <a:r>
              <a:rPr sz="650" b="0">
                <a:solidFill>
                  <a:srgbClr val="6B6B73"/>
                </a:solidFill>
                <a:latin typeface="Hiragino Sans"/>
              </a:rPr>
              <a:t>https://www.toto.com/en/washlet/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6278727" y="2231136"/>
            <a:ext cx="5528919" cy="164592"/>
          </a:xfrm>
          <a:prstGeom prst="rect">
            <a:avLst/>
          </a:prstGeom>
          <a:noFill/>
        </p:spPr>
        <p:txBody>
          <a:bodyPr wrap="square" lIns="45720" rIns="45720" tIns="18288" bIns="18288" anchor="t">
            <a:spAutoFit/>
          </a:bodyPr>
          <a:lstStyle/>
          <a:p>
            <a:pPr algn="l"/>
            <a:r>
              <a:rPr sz="750" b="1">
                <a:solidFill>
                  <a:srgbClr val="111114"/>
                </a:solidFill>
                <a:latin typeface="Hiragino Sans"/>
              </a:rPr>
              <a:t>02  TOTO ほっカラリ床  ●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6278727" y="2377440"/>
            <a:ext cx="5528919" cy="164592"/>
          </a:xfrm>
          <a:prstGeom prst="rect">
            <a:avLst/>
          </a:prstGeom>
          <a:noFill/>
        </p:spPr>
        <p:txBody>
          <a:bodyPr wrap="square" lIns="45720" rIns="45720" tIns="18288" bIns="18288" anchor="t">
            <a:spAutoFit/>
          </a:bodyPr>
          <a:lstStyle/>
          <a:p>
            <a:pPr algn="l"/>
            <a:r>
              <a:rPr sz="650" b="0">
                <a:solidFill>
                  <a:srgbClr val="6B6B73"/>
                </a:solidFill>
                <a:latin typeface="Hiragino Sans"/>
              </a:rPr>
              <a:t>https://commons.wikimedia.org/wiki/File:TOTO_logo.svg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6278727" y="2560320"/>
            <a:ext cx="5528919" cy="164592"/>
          </a:xfrm>
          <a:prstGeom prst="rect">
            <a:avLst/>
          </a:prstGeom>
          <a:noFill/>
        </p:spPr>
        <p:txBody>
          <a:bodyPr wrap="square" lIns="45720" rIns="45720" tIns="18288" bIns="18288" anchor="t">
            <a:spAutoFit/>
          </a:bodyPr>
          <a:lstStyle/>
          <a:p>
            <a:pPr algn="l"/>
            <a:r>
              <a:rPr sz="750" b="1">
                <a:solidFill>
                  <a:srgbClr val="111114"/>
                </a:solidFill>
                <a:latin typeface="Hiragino Sans"/>
              </a:rPr>
              <a:t>03  LIXIL サーモスX  ●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6278727" y="2706624"/>
            <a:ext cx="5528919" cy="164592"/>
          </a:xfrm>
          <a:prstGeom prst="rect">
            <a:avLst/>
          </a:prstGeom>
          <a:noFill/>
        </p:spPr>
        <p:txBody>
          <a:bodyPr wrap="square" lIns="45720" rIns="45720" tIns="18288" bIns="18288" anchor="t">
            <a:spAutoFit/>
          </a:bodyPr>
          <a:lstStyle/>
          <a:p>
            <a:pPr algn="l"/>
            <a:r>
              <a:rPr sz="650" b="0">
                <a:solidFill>
                  <a:srgbClr val="6B6B73"/>
                </a:solidFill>
                <a:latin typeface="Hiragino Sans"/>
              </a:rPr>
              <a:t>https://commons.wikimedia.org/wiki/File:Lixil_company_logo.svg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6278727" y="2889504"/>
            <a:ext cx="5528919" cy="164592"/>
          </a:xfrm>
          <a:prstGeom prst="rect">
            <a:avLst/>
          </a:prstGeom>
          <a:noFill/>
        </p:spPr>
        <p:txBody>
          <a:bodyPr wrap="square" lIns="45720" rIns="45720" tIns="18288" bIns="18288" anchor="t">
            <a:spAutoFit/>
          </a:bodyPr>
          <a:lstStyle/>
          <a:p>
            <a:pPr algn="l"/>
            <a:r>
              <a:rPr sz="750" b="1">
                <a:solidFill>
                  <a:srgbClr val="111114"/>
                </a:solidFill>
                <a:latin typeface="Hiragino Sans"/>
              </a:rPr>
              <a:t>04  YKK AP APW330  ●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6278727" y="3035808"/>
            <a:ext cx="5528919" cy="164592"/>
          </a:xfrm>
          <a:prstGeom prst="rect">
            <a:avLst/>
          </a:prstGeom>
          <a:noFill/>
        </p:spPr>
        <p:txBody>
          <a:bodyPr wrap="square" lIns="45720" rIns="45720" tIns="18288" bIns="18288" anchor="t">
            <a:spAutoFit/>
          </a:bodyPr>
          <a:lstStyle/>
          <a:p>
            <a:pPr algn="l"/>
            <a:r>
              <a:rPr sz="650" b="0">
                <a:solidFill>
                  <a:srgbClr val="6B6B73"/>
                </a:solidFill>
                <a:latin typeface="Hiragino Sans"/>
              </a:rPr>
              <a:t>https://commons.wikimedia.org/wiki/File:Ykkap_logo.svg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6278727" y="3218688"/>
            <a:ext cx="5528919" cy="164592"/>
          </a:xfrm>
          <a:prstGeom prst="rect">
            <a:avLst/>
          </a:prstGeom>
          <a:noFill/>
        </p:spPr>
        <p:txBody>
          <a:bodyPr wrap="square" lIns="45720" rIns="45720" tIns="18288" bIns="18288" anchor="t">
            <a:spAutoFit/>
          </a:bodyPr>
          <a:lstStyle/>
          <a:p>
            <a:pPr algn="l"/>
            <a:r>
              <a:rPr sz="750" b="1">
                <a:solidFill>
                  <a:srgbClr val="111114"/>
                </a:solidFill>
                <a:latin typeface="Hiragino Sans"/>
              </a:rPr>
              <a:t>05  YKK AP APW430  ●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6278727" y="3364992"/>
            <a:ext cx="5528919" cy="164592"/>
          </a:xfrm>
          <a:prstGeom prst="rect">
            <a:avLst/>
          </a:prstGeom>
          <a:noFill/>
        </p:spPr>
        <p:txBody>
          <a:bodyPr wrap="square" lIns="45720" rIns="45720" tIns="18288" bIns="18288" anchor="t">
            <a:spAutoFit/>
          </a:bodyPr>
          <a:lstStyle/>
          <a:p>
            <a:pPr algn="l"/>
            <a:r>
              <a:rPr sz="650" b="0">
                <a:solidFill>
                  <a:srgbClr val="6B6B73"/>
                </a:solidFill>
                <a:latin typeface="Hiragino Sans"/>
              </a:rPr>
              <a:t>https://commons.wikimedia.org/wiki/File:Ykkap_logo.svg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6278727" y="3547872"/>
            <a:ext cx="5528919" cy="164592"/>
          </a:xfrm>
          <a:prstGeom prst="rect">
            <a:avLst/>
          </a:prstGeom>
          <a:noFill/>
        </p:spPr>
        <p:txBody>
          <a:bodyPr wrap="square" lIns="45720" rIns="45720" tIns="18288" bIns="18288" anchor="t">
            <a:spAutoFit/>
          </a:bodyPr>
          <a:lstStyle/>
          <a:p>
            <a:pPr algn="l"/>
            <a:r>
              <a:rPr sz="750" b="1">
                <a:solidFill>
                  <a:srgbClr val="111114"/>
                </a:solidFill>
                <a:latin typeface="Hiragino Sans"/>
              </a:rPr>
              <a:t>06  Daikin うるさら  ●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6278727" y="3694176"/>
            <a:ext cx="5528919" cy="164592"/>
          </a:xfrm>
          <a:prstGeom prst="rect">
            <a:avLst/>
          </a:prstGeom>
          <a:noFill/>
        </p:spPr>
        <p:txBody>
          <a:bodyPr wrap="square" lIns="45720" rIns="45720" tIns="18288" bIns="18288" anchor="t">
            <a:spAutoFit/>
          </a:bodyPr>
          <a:lstStyle/>
          <a:p>
            <a:pPr algn="l"/>
            <a:r>
              <a:rPr sz="650" b="0">
                <a:solidFill>
                  <a:srgbClr val="6B6B73"/>
                </a:solidFill>
                <a:latin typeface="Hiragino Sans"/>
              </a:rPr>
              <a:t>https://commons.wikimedia.org/wiki/File:DAIKIN_logo.svg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6278727" y="3877056"/>
            <a:ext cx="5528919" cy="164592"/>
          </a:xfrm>
          <a:prstGeom prst="rect">
            <a:avLst/>
          </a:prstGeom>
          <a:noFill/>
        </p:spPr>
        <p:txBody>
          <a:bodyPr wrap="square" lIns="45720" rIns="45720" tIns="18288" bIns="18288" anchor="t">
            <a:spAutoFit/>
          </a:bodyPr>
          <a:lstStyle/>
          <a:p>
            <a:pPr algn="l"/>
            <a:r>
              <a:rPr sz="750" b="1">
                <a:solidFill>
                  <a:srgbClr val="111114"/>
                </a:solidFill>
                <a:latin typeface="Hiragino Sans"/>
              </a:rPr>
              <a:t>07  Mitsubishi 霧ヶ峰  ●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6278727" y="4023360"/>
            <a:ext cx="5528919" cy="164592"/>
          </a:xfrm>
          <a:prstGeom prst="rect">
            <a:avLst/>
          </a:prstGeom>
          <a:noFill/>
        </p:spPr>
        <p:txBody>
          <a:bodyPr wrap="square" lIns="45720" rIns="45720" tIns="18288" bIns="18288" anchor="t">
            <a:spAutoFit/>
          </a:bodyPr>
          <a:lstStyle/>
          <a:p>
            <a:pPr algn="l"/>
            <a:r>
              <a:rPr sz="650" b="0">
                <a:solidFill>
                  <a:srgbClr val="6B6B73"/>
                </a:solidFill>
                <a:latin typeface="Hiragino Sans"/>
              </a:rPr>
              <a:t>https://commons.wikimedia.org/wiki/File:Mitsubishi_Electric_logo.svg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6278727" y="4206240"/>
            <a:ext cx="5528919" cy="164592"/>
          </a:xfrm>
          <a:prstGeom prst="rect">
            <a:avLst/>
          </a:prstGeom>
          <a:noFill/>
        </p:spPr>
        <p:txBody>
          <a:bodyPr wrap="square" lIns="45720" rIns="45720" tIns="18288" bIns="18288" anchor="t">
            <a:spAutoFit/>
          </a:bodyPr>
          <a:lstStyle/>
          <a:p>
            <a:pPr algn="l"/>
            <a:r>
              <a:rPr sz="750" b="1">
                <a:solidFill>
                  <a:srgbClr val="111114"/>
                </a:solidFill>
                <a:latin typeface="Hiragino Sans"/>
              </a:rPr>
              <a:t>08  Hitachi 白くまくん  ●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6278727" y="4352544"/>
            <a:ext cx="5528919" cy="164592"/>
          </a:xfrm>
          <a:prstGeom prst="rect">
            <a:avLst/>
          </a:prstGeom>
          <a:noFill/>
        </p:spPr>
        <p:txBody>
          <a:bodyPr wrap="square" lIns="45720" rIns="45720" tIns="18288" bIns="18288" anchor="t">
            <a:spAutoFit/>
          </a:bodyPr>
          <a:lstStyle/>
          <a:p>
            <a:pPr algn="l"/>
            <a:r>
              <a:rPr sz="650" b="0">
                <a:solidFill>
                  <a:srgbClr val="6B6B73"/>
                </a:solidFill>
                <a:latin typeface="Hiragino Sans"/>
              </a:rPr>
              <a:t>https://commons.wikimedia.org/wiki/File:Hitachi_logo.svg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6278727" y="4535424"/>
            <a:ext cx="5528919" cy="164592"/>
          </a:xfrm>
          <a:prstGeom prst="rect">
            <a:avLst/>
          </a:prstGeom>
          <a:noFill/>
        </p:spPr>
        <p:txBody>
          <a:bodyPr wrap="square" lIns="45720" rIns="45720" tIns="18288" bIns="18288" anchor="t">
            <a:spAutoFit/>
          </a:bodyPr>
          <a:lstStyle/>
          <a:p>
            <a:pPr algn="l"/>
            <a:r>
              <a:rPr sz="750" b="1">
                <a:solidFill>
                  <a:srgbClr val="111114"/>
                </a:solidFill>
                <a:latin typeface="Hiragino Sans"/>
              </a:rPr>
              <a:t>09  AGC Sunbalance  ●</a:t>
            </a:r>
          </a:p>
        </p:txBody>
      </p:sp>
      <p:sp>
        <p:nvSpPr>
          <p:cNvPr id="54" name="TextBox 53"/>
          <p:cNvSpPr txBox="1"/>
          <p:nvPr/>
        </p:nvSpPr>
        <p:spPr>
          <a:xfrm>
            <a:off x="6278727" y="4681728"/>
            <a:ext cx="5528919" cy="164592"/>
          </a:xfrm>
          <a:prstGeom prst="rect">
            <a:avLst/>
          </a:prstGeom>
          <a:noFill/>
        </p:spPr>
        <p:txBody>
          <a:bodyPr wrap="square" lIns="45720" rIns="45720" tIns="18288" bIns="18288" anchor="t">
            <a:spAutoFit/>
          </a:bodyPr>
          <a:lstStyle/>
          <a:p>
            <a:pPr algn="l"/>
            <a:r>
              <a:rPr sz="650" b="0">
                <a:solidFill>
                  <a:srgbClr val="6B6B73"/>
                </a:solidFill>
                <a:latin typeface="Hiragino Sans"/>
              </a:rPr>
              <a:t>https://commons.wikimedia.org/wiki/File:AGC_logo.svg</a:t>
            </a:r>
          </a:p>
        </p:txBody>
      </p:sp>
      <p:sp>
        <p:nvSpPr>
          <p:cNvPr id="55" name="TextBox 54"/>
          <p:cNvSpPr txBox="1"/>
          <p:nvPr/>
        </p:nvSpPr>
        <p:spPr>
          <a:xfrm>
            <a:off x="6278727" y="4864608"/>
            <a:ext cx="5528919" cy="164592"/>
          </a:xfrm>
          <a:prstGeom prst="rect">
            <a:avLst/>
          </a:prstGeom>
          <a:noFill/>
        </p:spPr>
        <p:txBody>
          <a:bodyPr wrap="square" lIns="45720" rIns="45720" tIns="18288" bIns="18288" anchor="t">
            <a:spAutoFit/>
          </a:bodyPr>
          <a:lstStyle/>
          <a:p>
            <a:pPr algn="l"/>
            <a:r>
              <a:rPr sz="750" b="1">
                <a:solidFill>
                  <a:srgbClr val="111114"/>
                </a:solidFill>
                <a:latin typeface="Hiragino Sans"/>
              </a:rPr>
              <a:t>10  Owens Corning PINK  ●</a:t>
            </a:r>
          </a:p>
        </p:txBody>
      </p:sp>
      <p:sp>
        <p:nvSpPr>
          <p:cNvPr id="56" name="TextBox 55"/>
          <p:cNvSpPr txBox="1"/>
          <p:nvPr/>
        </p:nvSpPr>
        <p:spPr>
          <a:xfrm>
            <a:off x="6278727" y="5010912"/>
            <a:ext cx="5528919" cy="164592"/>
          </a:xfrm>
          <a:prstGeom prst="rect">
            <a:avLst/>
          </a:prstGeom>
          <a:noFill/>
        </p:spPr>
        <p:txBody>
          <a:bodyPr wrap="square" lIns="45720" rIns="45720" tIns="18288" bIns="18288" anchor="t">
            <a:spAutoFit/>
          </a:bodyPr>
          <a:lstStyle/>
          <a:p>
            <a:pPr algn="l"/>
            <a:r>
              <a:rPr sz="650" b="0">
                <a:solidFill>
                  <a:srgbClr val="6B6B73"/>
                </a:solidFill>
                <a:latin typeface="Hiragino Sans"/>
              </a:rPr>
              <a:t>https://commons.wikimedia.org/wiki/File:Owens_Corning_logo.svg</a:t>
            </a:r>
          </a:p>
        </p:txBody>
      </p:sp>
      <p:sp>
        <p:nvSpPr>
          <p:cNvPr id="57" name="TextBox 56"/>
          <p:cNvSpPr txBox="1"/>
          <p:nvPr/>
        </p:nvSpPr>
        <p:spPr>
          <a:xfrm>
            <a:off x="6278727" y="5193792"/>
            <a:ext cx="5528919" cy="164592"/>
          </a:xfrm>
          <a:prstGeom prst="rect">
            <a:avLst/>
          </a:prstGeom>
          <a:noFill/>
        </p:spPr>
        <p:txBody>
          <a:bodyPr wrap="square" lIns="45720" rIns="45720" tIns="18288" bIns="18288" anchor="t">
            <a:spAutoFit/>
          </a:bodyPr>
          <a:lstStyle/>
          <a:p>
            <a:pPr algn="l"/>
            <a:r>
              <a:rPr sz="750" b="1">
                <a:solidFill>
                  <a:srgbClr val="111114"/>
                </a:solidFill>
                <a:latin typeface="Hiragino Sans"/>
              </a:rPr>
              <a:t>11  ROCKWOOL Insulation  ●</a:t>
            </a:r>
          </a:p>
        </p:txBody>
      </p:sp>
      <p:sp>
        <p:nvSpPr>
          <p:cNvPr id="58" name="TextBox 57"/>
          <p:cNvSpPr txBox="1"/>
          <p:nvPr/>
        </p:nvSpPr>
        <p:spPr>
          <a:xfrm>
            <a:off x="6278727" y="5340096"/>
            <a:ext cx="5528919" cy="164592"/>
          </a:xfrm>
          <a:prstGeom prst="rect">
            <a:avLst/>
          </a:prstGeom>
          <a:noFill/>
        </p:spPr>
        <p:txBody>
          <a:bodyPr wrap="square" lIns="45720" rIns="45720" tIns="18288" bIns="18288" anchor="t">
            <a:spAutoFit/>
          </a:bodyPr>
          <a:lstStyle/>
          <a:p>
            <a:pPr algn="l"/>
            <a:r>
              <a:rPr sz="650" b="0">
                <a:solidFill>
                  <a:srgbClr val="6B6B73"/>
                </a:solidFill>
                <a:latin typeface="Hiragino Sans"/>
              </a:rPr>
              <a:t>https://commons.wikimedia.org/wiki/File:Rockwool_logo.svg</a:t>
            </a:r>
          </a:p>
        </p:txBody>
      </p:sp>
      <p:sp>
        <p:nvSpPr>
          <p:cNvPr id="59" name="TextBox 58"/>
          <p:cNvSpPr txBox="1"/>
          <p:nvPr/>
        </p:nvSpPr>
        <p:spPr>
          <a:xfrm>
            <a:off x="6278727" y="5522976"/>
            <a:ext cx="5528919" cy="164592"/>
          </a:xfrm>
          <a:prstGeom prst="rect">
            <a:avLst/>
          </a:prstGeom>
          <a:noFill/>
        </p:spPr>
        <p:txBody>
          <a:bodyPr wrap="square" lIns="45720" rIns="45720" tIns="18288" bIns="18288" anchor="t">
            <a:spAutoFit/>
          </a:bodyPr>
          <a:lstStyle/>
          <a:p>
            <a:pPr algn="l"/>
            <a:r>
              <a:rPr sz="750" b="1">
                <a:solidFill>
                  <a:srgbClr val="111114"/>
                </a:solidFill>
                <a:latin typeface="Hiragino Sans"/>
              </a:rPr>
              <a:t>12  Knauf Insulation  ●</a:t>
            </a:r>
          </a:p>
        </p:txBody>
      </p:sp>
      <p:sp>
        <p:nvSpPr>
          <p:cNvPr id="60" name="TextBox 59"/>
          <p:cNvSpPr txBox="1"/>
          <p:nvPr/>
        </p:nvSpPr>
        <p:spPr>
          <a:xfrm>
            <a:off x="6278727" y="5669280"/>
            <a:ext cx="5528919" cy="164592"/>
          </a:xfrm>
          <a:prstGeom prst="rect">
            <a:avLst/>
          </a:prstGeom>
          <a:noFill/>
        </p:spPr>
        <p:txBody>
          <a:bodyPr wrap="square" lIns="45720" rIns="45720" tIns="18288" bIns="18288" anchor="t">
            <a:spAutoFit/>
          </a:bodyPr>
          <a:lstStyle/>
          <a:p>
            <a:pPr algn="l"/>
            <a:r>
              <a:rPr sz="650" b="0">
                <a:solidFill>
                  <a:srgbClr val="6B6B73"/>
                </a:solidFill>
                <a:latin typeface="Hiragino Sans"/>
              </a:rPr>
              <a:t>https://commons.wikimedia.org/wiki/File:Knauf_Insulation_Logo.svg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384048" y="411480"/>
            <a:ext cx="6400800" cy="365760"/>
          </a:xfrm>
          <a:prstGeom prst="rect">
            <a:avLst/>
          </a:prstGeom>
          <a:noFill/>
        </p:spPr>
        <p:txBody>
          <a:bodyPr wrap="square" lIns="45720" rIns="45720" tIns="18288" bIns="18288" anchor="t">
            <a:spAutoFit/>
          </a:bodyPr>
          <a:lstStyle/>
          <a:p>
            <a:pPr algn="l"/>
            <a:r>
              <a:rPr sz="1500" b="1">
                <a:solidFill>
                  <a:srgbClr val="111114"/>
                </a:solidFill>
                <a:latin typeface="Hiragino Sans"/>
              </a:rPr>
              <a:t>01  ファッション・アパレル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84048" y="713232"/>
            <a:ext cx="6400800" cy="274320"/>
          </a:xfrm>
          <a:prstGeom prst="rect">
            <a:avLst/>
          </a:prstGeom>
          <a:noFill/>
        </p:spPr>
        <p:txBody>
          <a:bodyPr wrap="square" lIns="45720" rIns="45720" tIns="18288" bIns="18288" anchor="t">
            <a:spAutoFit/>
          </a:bodyPr>
          <a:lstStyle/>
          <a:p>
            <a:pPr algn="l"/>
            <a:r>
              <a:rPr sz="900" b="0">
                <a:solidFill>
                  <a:srgbClr val="6B6B73"/>
                </a:solidFill>
                <a:latin typeface="Hiragino Sans"/>
              </a:rPr>
              <a:t>1–6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978847" y="411480"/>
            <a:ext cx="1828800" cy="274320"/>
          </a:xfrm>
          <a:prstGeom prst="rect">
            <a:avLst/>
          </a:prstGeom>
          <a:noFill/>
        </p:spPr>
        <p:txBody>
          <a:bodyPr wrap="square" lIns="45720" rIns="45720" tIns="18288" bIns="18288" anchor="t">
            <a:spAutoFit/>
          </a:bodyPr>
          <a:lstStyle/>
          <a:p>
            <a:pPr algn="r"/>
            <a:r>
              <a:rPr sz="900" b="0">
                <a:solidFill>
                  <a:srgbClr val="6B6B73"/>
                </a:solidFill>
                <a:latin typeface="Hiragino Sans"/>
              </a:rPr>
              <a:t>page 1 / 2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384048" y="960120"/>
            <a:ext cx="3685946" cy="2587752"/>
          </a:xfrm>
          <a:prstGeom prst="roundRect">
            <a:avLst>
              <a:gd name="adj" fmla="val 6000"/>
            </a:avLst>
          </a:prstGeom>
          <a:solidFill>
            <a:srgbClr val="FFFFFF"/>
          </a:solidFill>
          <a:ln w="9525">
            <a:solidFill>
              <a:srgbClr val="ECECE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ounded Rectangle 5"/>
          <p:cNvSpPr/>
          <p:nvPr/>
        </p:nvSpPr>
        <p:spPr>
          <a:xfrm>
            <a:off x="475488" y="1051560"/>
            <a:ext cx="3503066" cy="1604406"/>
          </a:xfrm>
          <a:prstGeom prst="roundRect">
            <a:avLst>
              <a:gd name="adj" fmla="val 6000"/>
            </a:avLst>
          </a:prstGeom>
          <a:solidFill>
            <a:srgbClr val="FFFFFF"/>
          </a:solidFill>
          <a:ln w="9525">
            <a:solidFill>
              <a:srgbClr val="F0F0F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475488" y="1716603"/>
            <a:ext cx="3503066" cy="274320"/>
          </a:xfrm>
          <a:prstGeom prst="rect">
            <a:avLst/>
          </a:prstGeom>
          <a:noFill/>
        </p:spPr>
        <p:txBody>
          <a:bodyPr wrap="square" lIns="45720" rIns="45720" tIns="18288" bIns="18288" anchor="t">
            <a:spAutoFit/>
          </a:bodyPr>
          <a:lstStyle/>
          <a:p>
            <a:pPr algn="ctr"/>
            <a:r>
              <a:rPr sz="900" b="0">
                <a:solidFill>
                  <a:srgbClr val="6B6B73"/>
                </a:solidFill>
                <a:latin typeface="Hiragino Sans"/>
              </a:rPr>
              <a:t>画像未取得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75488" y="2729118"/>
            <a:ext cx="3503066" cy="27432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r>
              <a:rPr sz="900">
                <a:solidFill>
                  <a:srgbClr val="6B6B73"/>
                </a:solidFill>
                <a:latin typeface="Hiragino Sans"/>
              </a:rPr>
              <a:t>01  </a:t>
            </a:r>
            <a:r>
              <a:rPr sz="1000" b="1">
                <a:solidFill>
                  <a:srgbClr val="111114"/>
                </a:solidFill>
                <a:latin typeface="Hiragino Sans"/>
              </a:rPr>
              <a:t>HEATTECH</a:t>
            </a:r>
            <a:r>
              <a:rPr sz="1000" b="1">
                <a:solidFill>
                  <a:srgbClr val="2563EB"/>
                </a:solidFill>
                <a:latin typeface="Hiragino Sans"/>
              </a:rPr>
              <a:t>  ●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75488" y="3003438"/>
            <a:ext cx="3503066" cy="274320"/>
          </a:xfrm>
          <a:prstGeom prst="rect">
            <a:avLst/>
          </a:prstGeom>
          <a:noFill/>
        </p:spPr>
        <p:txBody>
          <a:bodyPr wrap="square" lIns="45720" rIns="45720" tIns="18288" bIns="18288" anchor="t">
            <a:spAutoFit/>
          </a:bodyPr>
          <a:lstStyle/>
          <a:p>
            <a:pPr algn="l"/>
            <a:r>
              <a:rPr sz="850" b="0">
                <a:solidFill>
                  <a:srgbClr val="6B6B73"/>
                </a:solidFill>
                <a:latin typeface="Hiragino Sans"/>
              </a:rPr>
              <a:t>吸湿発熱・保温インナー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4252874" y="960120"/>
            <a:ext cx="3685946" cy="2587752"/>
          </a:xfrm>
          <a:prstGeom prst="roundRect">
            <a:avLst>
              <a:gd name="adj" fmla="val 6000"/>
            </a:avLst>
          </a:prstGeom>
          <a:solidFill>
            <a:srgbClr val="FFFFFF"/>
          </a:solidFill>
          <a:ln w="9525">
            <a:solidFill>
              <a:srgbClr val="ECECE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ounded Rectangle 10"/>
          <p:cNvSpPr/>
          <p:nvPr/>
        </p:nvSpPr>
        <p:spPr>
          <a:xfrm>
            <a:off x="4344314" y="1051560"/>
            <a:ext cx="3503066" cy="1604406"/>
          </a:xfrm>
          <a:prstGeom prst="roundRect">
            <a:avLst>
              <a:gd name="adj" fmla="val 6000"/>
            </a:avLst>
          </a:prstGeom>
          <a:solidFill>
            <a:srgbClr val="FFFFFF"/>
          </a:solidFill>
          <a:ln w="9525">
            <a:solidFill>
              <a:srgbClr val="F0F0F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12" name="Picture 11" descr="02_AIRism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89528" y="1531575"/>
            <a:ext cx="3012637" cy="64437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4344314" y="2729118"/>
            <a:ext cx="3503066" cy="27432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r>
              <a:rPr sz="900">
                <a:solidFill>
                  <a:srgbClr val="6B6B73"/>
                </a:solidFill>
                <a:latin typeface="Hiragino Sans"/>
              </a:rPr>
              <a:t>02  </a:t>
            </a:r>
            <a:r>
              <a:rPr sz="1000" b="1">
                <a:solidFill>
                  <a:srgbClr val="111114"/>
                </a:solidFill>
                <a:latin typeface="Hiragino Sans"/>
              </a:rPr>
              <a:t>AIRism</a:t>
            </a:r>
            <a:r>
              <a:rPr sz="1000" b="1">
                <a:solidFill>
                  <a:srgbClr val="2563EB"/>
                </a:solidFill>
                <a:latin typeface="Hiragino Sans"/>
              </a:rPr>
              <a:t>  ●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344314" y="3003438"/>
            <a:ext cx="3503066" cy="274320"/>
          </a:xfrm>
          <a:prstGeom prst="rect">
            <a:avLst/>
          </a:prstGeom>
          <a:noFill/>
        </p:spPr>
        <p:txBody>
          <a:bodyPr wrap="square" lIns="45720" rIns="45720" tIns="18288" bIns="18288" anchor="t">
            <a:spAutoFit/>
          </a:bodyPr>
          <a:lstStyle/>
          <a:p>
            <a:pPr algn="l"/>
            <a:r>
              <a:rPr sz="850" b="0">
                <a:solidFill>
                  <a:srgbClr val="6B6B73"/>
                </a:solidFill>
                <a:latin typeface="Hiragino Sans"/>
              </a:rPr>
              <a:t>接触冷感・吸汗速乾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8121700" y="960120"/>
            <a:ext cx="3685946" cy="2587752"/>
          </a:xfrm>
          <a:prstGeom prst="roundRect">
            <a:avLst>
              <a:gd name="adj" fmla="val 6000"/>
            </a:avLst>
          </a:prstGeom>
          <a:solidFill>
            <a:srgbClr val="FFFFFF"/>
          </a:solidFill>
          <a:ln w="9525">
            <a:solidFill>
              <a:srgbClr val="ECECE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Rounded Rectangle 15"/>
          <p:cNvSpPr/>
          <p:nvPr/>
        </p:nvSpPr>
        <p:spPr>
          <a:xfrm>
            <a:off x="8213140" y="1051560"/>
            <a:ext cx="3503066" cy="1604406"/>
          </a:xfrm>
          <a:prstGeom prst="roundRect">
            <a:avLst>
              <a:gd name="adj" fmla="val 6000"/>
            </a:avLst>
          </a:prstGeom>
          <a:solidFill>
            <a:srgbClr val="FFFFFF"/>
          </a:solidFill>
          <a:ln w="9525">
            <a:solidFill>
              <a:srgbClr val="F0F0F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8213140" y="1716603"/>
            <a:ext cx="3503066" cy="274320"/>
          </a:xfrm>
          <a:prstGeom prst="rect">
            <a:avLst/>
          </a:prstGeom>
          <a:noFill/>
        </p:spPr>
        <p:txBody>
          <a:bodyPr wrap="square" lIns="45720" rIns="45720" tIns="18288" bIns="18288" anchor="t">
            <a:spAutoFit/>
          </a:bodyPr>
          <a:lstStyle/>
          <a:p>
            <a:pPr algn="ctr"/>
            <a:r>
              <a:rPr sz="900" b="0">
                <a:solidFill>
                  <a:srgbClr val="6B6B73"/>
                </a:solidFill>
                <a:latin typeface="Hiragino Sans"/>
              </a:rPr>
              <a:t>画像未取得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8213140" y="2729118"/>
            <a:ext cx="3503066" cy="27432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r>
              <a:rPr sz="900">
                <a:solidFill>
                  <a:srgbClr val="6B6B73"/>
                </a:solidFill>
                <a:latin typeface="Hiragino Sans"/>
              </a:rPr>
              <a:t>03  </a:t>
            </a:r>
            <a:r>
              <a:rPr sz="1000" b="1">
                <a:solidFill>
                  <a:srgbClr val="111114"/>
                </a:solidFill>
                <a:latin typeface="Hiragino Sans"/>
              </a:rPr>
              <a:t>DRY-EX</a:t>
            </a:r>
            <a:r>
              <a:rPr sz="1000" b="1">
                <a:solidFill>
                  <a:srgbClr val="2563EB"/>
                </a:solidFill>
                <a:latin typeface="Hiragino Sans"/>
              </a:rPr>
              <a:t>  ●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8213140" y="3003438"/>
            <a:ext cx="3503066" cy="274320"/>
          </a:xfrm>
          <a:prstGeom prst="rect">
            <a:avLst/>
          </a:prstGeom>
          <a:noFill/>
        </p:spPr>
        <p:txBody>
          <a:bodyPr wrap="square" lIns="45720" rIns="45720" tIns="18288" bIns="18288" anchor="t">
            <a:spAutoFit/>
          </a:bodyPr>
          <a:lstStyle/>
          <a:p>
            <a:pPr algn="l"/>
            <a:r>
              <a:rPr sz="850" b="0">
                <a:solidFill>
                  <a:srgbClr val="6B6B73"/>
                </a:solidFill>
                <a:latin typeface="Hiragino Sans"/>
              </a:rPr>
              <a:t>超速乾・汗処理</a:t>
            </a:r>
          </a:p>
        </p:txBody>
      </p:sp>
      <p:sp>
        <p:nvSpPr>
          <p:cNvPr id="20" name="Rounded Rectangle 19"/>
          <p:cNvSpPr/>
          <p:nvPr/>
        </p:nvSpPr>
        <p:spPr>
          <a:xfrm>
            <a:off x="384048" y="3767328"/>
            <a:ext cx="3685946" cy="2587752"/>
          </a:xfrm>
          <a:prstGeom prst="roundRect">
            <a:avLst>
              <a:gd name="adj" fmla="val 6000"/>
            </a:avLst>
          </a:prstGeom>
          <a:solidFill>
            <a:srgbClr val="FFFFFF"/>
          </a:solidFill>
          <a:ln w="9525">
            <a:solidFill>
              <a:srgbClr val="ECECE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ounded Rectangle 20"/>
          <p:cNvSpPr/>
          <p:nvPr/>
        </p:nvSpPr>
        <p:spPr>
          <a:xfrm>
            <a:off x="475488" y="3858768"/>
            <a:ext cx="3503066" cy="1604406"/>
          </a:xfrm>
          <a:prstGeom prst="roundRect">
            <a:avLst>
              <a:gd name="adj" fmla="val 6000"/>
            </a:avLst>
          </a:prstGeom>
          <a:solidFill>
            <a:srgbClr val="FFFFFF"/>
          </a:solidFill>
          <a:ln w="9525">
            <a:solidFill>
              <a:srgbClr val="F0F0F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475488" y="4523811"/>
            <a:ext cx="3503066" cy="274320"/>
          </a:xfrm>
          <a:prstGeom prst="rect">
            <a:avLst/>
          </a:prstGeom>
          <a:noFill/>
        </p:spPr>
        <p:txBody>
          <a:bodyPr wrap="square" lIns="45720" rIns="45720" tIns="18288" bIns="18288" anchor="t">
            <a:spAutoFit/>
          </a:bodyPr>
          <a:lstStyle/>
          <a:p>
            <a:pPr algn="ctr"/>
            <a:r>
              <a:rPr sz="900" b="0">
                <a:solidFill>
                  <a:srgbClr val="6B6B73"/>
                </a:solidFill>
                <a:latin typeface="Hiragino Sans"/>
              </a:rPr>
              <a:t>画像未取得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475488" y="5536326"/>
            <a:ext cx="3503066" cy="27432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r>
              <a:rPr sz="900">
                <a:solidFill>
                  <a:srgbClr val="6B6B73"/>
                </a:solidFill>
                <a:latin typeface="Hiragino Sans"/>
              </a:rPr>
              <a:t>04  </a:t>
            </a:r>
            <a:r>
              <a:rPr sz="1000" b="1">
                <a:solidFill>
                  <a:srgbClr val="111114"/>
                </a:solidFill>
                <a:latin typeface="Hiragino Sans"/>
              </a:rPr>
              <a:t>UltraLight Down</a:t>
            </a:r>
            <a:r>
              <a:rPr sz="1000" b="1">
                <a:solidFill>
                  <a:srgbClr val="2563EB"/>
                </a:solidFill>
                <a:latin typeface="Hiragino Sans"/>
              </a:rPr>
              <a:t>  ●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475488" y="5810646"/>
            <a:ext cx="3503066" cy="274320"/>
          </a:xfrm>
          <a:prstGeom prst="rect">
            <a:avLst/>
          </a:prstGeom>
          <a:noFill/>
        </p:spPr>
        <p:txBody>
          <a:bodyPr wrap="square" lIns="45720" rIns="45720" tIns="18288" bIns="18288" anchor="t">
            <a:spAutoFit/>
          </a:bodyPr>
          <a:lstStyle/>
          <a:p>
            <a:pPr algn="l"/>
            <a:r>
              <a:rPr sz="850" b="0">
                <a:solidFill>
                  <a:srgbClr val="6B6B73"/>
                </a:solidFill>
                <a:latin typeface="Hiragino Sans"/>
              </a:rPr>
              <a:t>軽量ダウン</a:t>
            </a:r>
          </a:p>
        </p:txBody>
      </p:sp>
      <p:sp>
        <p:nvSpPr>
          <p:cNvPr id="25" name="Rounded Rectangle 24"/>
          <p:cNvSpPr/>
          <p:nvPr/>
        </p:nvSpPr>
        <p:spPr>
          <a:xfrm>
            <a:off x="4252874" y="3767328"/>
            <a:ext cx="3685946" cy="2587752"/>
          </a:xfrm>
          <a:prstGeom prst="roundRect">
            <a:avLst>
              <a:gd name="adj" fmla="val 6000"/>
            </a:avLst>
          </a:prstGeom>
          <a:solidFill>
            <a:srgbClr val="FFFFFF"/>
          </a:solidFill>
          <a:ln w="9525">
            <a:solidFill>
              <a:srgbClr val="ECECE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Rounded Rectangle 25"/>
          <p:cNvSpPr/>
          <p:nvPr/>
        </p:nvSpPr>
        <p:spPr>
          <a:xfrm>
            <a:off x="4344314" y="3858768"/>
            <a:ext cx="3503066" cy="1604406"/>
          </a:xfrm>
          <a:prstGeom prst="roundRect">
            <a:avLst>
              <a:gd name="adj" fmla="val 6000"/>
            </a:avLst>
          </a:prstGeom>
          <a:solidFill>
            <a:srgbClr val="FFFFFF"/>
          </a:solidFill>
          <a:ln w="9525">
            <a:solidFill>
              <a:srgbClr val="F0F0F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4344314" y="4523811"/>
            <a:ext cx="3503066" cy="274320"/>
          </a:xfrm>
          <a:prstGeom prst="rect">
            <a:avLst/>
          </a:prstGeom>
          <a:noFill/>
        </p:spPr>
        <p:txBody>
          <a:bodyPr wrap="square" lIns="45720" rIns="45720" tIns="18288" bIns="18288" anchor="t">
            <a:spAutoFit/>
          </a:bodyPr>
          <a:lstStyle/>
          <a:p>
            <a:pPr algn="ctr"/>
            <a:r>
              <a:rPr sz="900" b="0">
                <a:solidFill>
                  <a:srgbClr val="6B6B73"/>
                </a:solidFill>
                <a:latin typeface="Hiragino Sans"/>
              </a:rPr>
              <a:t>画像未取得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4344314" y="5536326"/>
            <a:ext cx="3503066" cy="27432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r>
              <a:rPr sz="900">
                <a:solidFill>
                  <a:srgbClr val="6B6B73"/>
                </a:solidFill>
                <a:latin typeface="Hiragino Sans"/>
              </a:rPr>
              <a:t>05  </a:t>
            </a:r>
            <a:r>
              <a:rPr sz="1000" b="1">
                <a:solidFill>
                  <a:srgbClr val="111114"/>
                </a:solidFill>
                <a:latin typeface="Hiragino Sans"/>
              </a:rPr>
              <a:t>PUFFTECH</a:t>
            </a:r>
            <a:r>
              <a:rPr sz="1000" b="1">
                <a:solidFill>
                  <a:srgbClr val="2563EB"/>
                </a:solidFill>
                <a:latin typeface="Hiragino Sans"/>
              </a:rPr>
              <a:t>  ●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4344314" y="5810646"/>
            <a:ext cx="3503066" cy="274320"/>
          </a:xfrm>
          <a:prstGeom prst="rect">
            <a:avLst/>
          </a:prstGeom>
          <a:noFill/>
        </p:spPr>
        <p:txBody>
          <a:bodyPr wrap="square" lIns="45720" rIns="45720" tIns="18288" bIns="18288" anchor="t">
            <a:spAutoFit/>
          </a:bodyPr>
          <a:lstStyle/>
          <a:p>
            <a:pPr algn="l"/>
            <a:r>
              <a:rPr sz="850" b="0">
                <a:solidFill>
                  <a:srgbClr val="6B6B73"/>
                </a:solidFill>
                <a:latin typeface="Hiragino Sans"/>
              </a:rPr>
              <a:t>中綿保温技術</a:t>
            </a:r>
          </a:p>
        </p:txBody>
      </p:sp>
      <p:sp>
        <p:nvSpPr>
          <p:cNvPr id="30" name="Rounded Rectangle 29"/>
          <p:cNvSpPr/>
          <p:nvPr/>
        </p:nvSpPr>
        <p:spPr>
          <a:xfrm>
            <a:off x="8121700" y="3767328"/>
            <a:ext cx="3685946" cy="2587752"/>
          </a:xfrm>
          <a:prstGeom prst="roundRect">
            <a:avLst>
              <a:gd name="adj" fmla="val 6000"/>
            </a:avLst>
          </a:prstGeom>
          <a:solidFill>
            <a:srgbClr val="FFFFFF"/>
          </a:solidFill>
          <a:ln w="9525">
            <a:solidFill>
              <a:srgbClr val="ECECE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Rounded Rectangle 30"/>
          <p:cNvSpPr/>
          <p:nvPr/>
        </p:nvSpPr>
        <p:spPr>
          <a:xfrm>
            <a:off x="8213140" y="3858768"/>
            <a:ext cx="3503066" cy="1604406"/>
          </a:xfrm>
          <a:prstGeom prst="roundRect">
            <a:avLst>
              <a:gd name="adj" fmla="val 6000"/>
            </a:avLst>
          </a:prstGeom>
          <a:solidFill>
            <a:srgbClr val="FFFFFF"/>
          </a:solidFill>
          <a:ln w="9525">
            <a:solidFill>
              <a:srgbClr val="F0F0F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TextBox 31"/>
          <p:cNvSpPr txBox="1"/>
          <p:nvPr/>
        </p:nvSpPr>
        <p:spPr>
          <a:xfrm>
            <a:off x="8213140" y="4523811"/>
            <a:ext cx="3503066" cy="274320"/>
          </a:xfrm>
          <a:prstGeom prst="rect">
            <a:avLst/>
          </a:prstGeom>
          <a:noFill/>
        </p:spPr>
        <p:txBody>
          <a:bodyPr wrap="square" lIns="45720" rIns="45720" tIns="18288" bIns="18288" anchor="t">
            <a:spAutoFit/>
          </a:bodyPr>
          <a:lstStyle/>
          <a:p>
            <a:pPr algn="ctr"/>
            <a:r>
              <a:rPr sz="900" b="0">
                <a:solidFill>
                  <a:srgbClr val="6B6B73"/>
                </a:solidFill>
                <a:latin typeface="Hiragino Sans"/>
              </a:rPr>
              <a:t>画像未取得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8213140" y="5536326"/>
            <a:ext cx="3503066" cy="27432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r>
              <a:rPr sz="900">
                <a:solidFill>
                  <a:srgbClr val="6B6B73"/>
                </a:solidFill>
                <a:latin typeface="Hiragino Sans"/>
              </a:rPr>
              <a:t>06  </a:t>
            </a:r>
            <a:r>
              <a:rPr sz="1000" b="1">
                <a:solidFill>
                  <a:srgbClr val="111114"/>
                </a:solidFill>
                <a:latin typeface="Hiragino Sans"/>
              </a:rPr>
              <a:t>STYLE DRY</a:t>
            </a:r>
            <a:r>
              <a:rPr sz="1000" b="1">
                <a:solidFill>
                  <a:srgbClr val="2563EB"/>
                </a:solidFill>
                <a:latin typeface="Hiragino Sans"/>
              </a:rPr>
              <a:t>  ●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8213140" y="5810646"/>
            <a:ext cx="3503066" cy="274320"/>
          </a:xfrm>
          <a:prstGeom prst="rect">
            <a:avLst/>
          </a:prstGeom>
          <a:noFill/>
        </p:spPr>
        <p:txBody>
          <a:bodyPr wrap="square" lIns="45720" rIns="45720" tIns="18288" bIns="18288" anchor="t">
            <a:spAutoFit/>
          </a:bodyPr>
          <a:lstStyle/>
          <a:p>
            <a:pPr algn="l"/>
            <a:r>
              <a:rPr sz="850" b="0">
                <a:solidFill>
                  <a:srgbClr val="6B6B73"/>
                </a:solidFill>
                <a:latin typeface="Hiragino Sans"/>
              </a:rPr>
              <a:t>速乾機能ライン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384048" y="411480"/>
            <a:ext cx="6400800" cy="365760"/>
          </a:xfrm>
          <a:prstGeom prst="rect">
            <a:avLst/>
          </a:prstGeom>
          <a:noFill/>
        </p:spPr>
        <p:txBody>
          <a:bodyPr wrap="square" lIns="45720" rIns="45720" tIns="18288" bIns="18288" anchor="t">
            <a:spAutoFit/>
          </a:bodyPr>
          <a:lstStyle/>
          <a:p>
            <a:pPr algn="l"/>
            <a:r>
              <a:rPr sz="1500" b="1">
                <a:solidFill>
                  <a:srgbClr val="111114"/>
                </a:solidFill>
                <a:latin typeface="Hiragino Sans"/>
              </a:rPr>
              <a:t>01  ファッション・アパレル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84048" y="713232"/>
            <a:ext cx="6400800" cy="274320"/>
          </a:xfrm>
          <a:prstGeom prst="rect">
            <a:avLst/>
          </a:prstGeom>
          <a:noFill/>
        </p:spPr>
        <p:txBody>
          <a:bodyPr wrap="square" lIns="45720" rIns="45720" tIns="18288" bIns="18288" anchor="t">
            <a:spAutoFit/>
          </a:bodyPr>
          <a:lstStyle/>
          <a:p>
            <a:pPr algn="l"/>
            <a:r>
              <a:rPr sz="900" b="0">
                <a:solidFill>
                  <a:srgbClr val="6B6B73"/>
                </a:solidFill>
                <a:latin typeface="Hiragino Sans"/>
              </a:rPr>
              <a:t>7–12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978847" y="411480"/>
            <a:ext cx="1828800" cy="274320"/>
          </a:xfrm>
          <a:prstGeom prst="rect">
            <a:avLst/>
          </a:prstGeom>
          <a:noFill/>
        </p:spPr>
        <p:txBody>
          <a:bodyPr wrap="square" lIns="45720" rIns="45720" tIns="18288" bIns="18288" anchor="t">
            <a:spAutoFit/>
          </a:bodyPr>
          <a:lstStyle/>
          <a:p>
            <a:pPr algn="r"/>
            <a:r>
              <a:rPr sz="900" b="0">
                <a:solidFill>
                  <a:srgbClr val="6B6B73"/>
                </a:solidFill>
                <a:latin typeface="Hiragino Sans"/>
              </a:rPr>
              <a:t>page 2 / 2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384048" y="960120"/>
            <a:ext cx="3685946" cy="2587752"/>
          </a:xfrm>
          <a:prstGeom prst="roundRect">
            <a:avLst>
              <a:gd name="adj" fmla="val 6000"/>
            </a:avLst>
          </a:prstGeom>
          <a:solidFill>
            <a:srgbClr val="FFFFFF"/>
          </a:solidFill>
          <a:ln w="9525">
            <a:solidFill>
              <a:srgbClr val="ECECE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ounded Rectangle 5"/>
          <p:cNvSpPr/>
          <p:nvPr/>
        </p:nvSpPr>
        <p:spPr>
          <a:xfrm>
            <a:off x="475488" y="1051560"/>
            <a:ext cx="3503066" cy="1604406"/>
          </a:xfrm>
          <a:prstGeom prst="roundRect">
            <a:avLst>
              <a:gd name="adj" fmla="val 6000"/>
            </a:avLst>
          </a:prstGeom>
          <a:solidFill>
            <a:srgbClr val="FFFFFF"/>
          </a:solidFill>
          <a:ln w="9525">
            <a:solidFill>
              <a:srgbClr val="F0F0F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475488" y="1716603"/>
            <a:ext cx="3503066" cy="274320"/>
          </a:xfrm>
          <a:prstGeom prst="rect">
            <a:avLst/>
          </a:prstGeom>
          <a:noFill/>
        </p:spPr>
        <p:txBody>
          <a:bodyPr wrap="square" lIns="45720" rIns="45720" tIns="18288" bIns="18288" anchor="t">
            <a:spAutoFit/>
          </a:bodyPr>
          <a:lstStyle/>
          <a:p>
            <a:pPr algn="ctr"/>
            <a:r>
              <a:rPr sz="900" b="0">
                <a:solidFill>
                  <a:srgbClr val="6B6B73"/>
                </a:solidFill>
                <a:latin typeface="Hiragino Sans"/>
              </a:rPr>
              <a:t>画像未取得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75488" y="2729118"/>
            <a:ext cx="3503066" cy="27432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r>
              <a:rPr sz="900">
                <a:solidFill>
                  <a:srgbClr val="6B6B73"/>
                </a:solidFill>
                <a:latin typeface="Hiragino Sans"/>
              </a:rPr>
              <a:t>07  </a:t>
            </a:r>
            <a:r>
              <a:rPr sz="1000" b="1">
                <a:solidFill>
                  <a:srgbClr val="111114"/>
                </a:solidFill>
                <a:latin typeface="Hiragino Sans"/>
              </a:rPr>
              <a:t>STYLE HEAT</a:t>
            </a:r>
            <a:r>
              <a:rPr sz="1000" b="1">
                <a:solidFill>
                  <a:srgbClr val="2563EB"/>
                </a:solidFill>
                <a:latin typeface="Hiragino Sans"/>
              </a:rPr>
              <a:t>  ●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75488" y="3003438"/>
            <a:ext cx="3503066" cy="274320"/>
          </a:xfrm>
          <a:prstGeom prst="rect">
            <a:avLst/>
          </a:prstGeom>
          <a:noFill/>
        </p:spPr>
        <p:txBody>
          <a:bodyPr wrap="square" lIns="45720" rIns="45720" tIns="18288" bIns="18288" anchor="t">
            <a:spAutoFit/>
          </a:bodyPr>
          <a:lstStyle/>
          <a:p>
            <a:pPr algn="l"/>
            <a:r>
              <a:rPr sz="850" b="0">
                <a:solidFill>
                  <a:srgbClr val="6B6B73"/>
                </a:solidFill>
                <a:latin typeface="Hiragino Sans"/>
              </a:rPr>
              <a:t>発熱保温ライン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4252874" y="960120"/>
            <a:ext cx="3685946" cy="2587752"/>
          </a:xfrm>
          <a:prstGeom prst="roundRect">
            <a:avLst>
              <a:gd name="adj" fmla="val 6000"/>
            </a:avLst>
          </a:prstGeom>
          <a:solidFill>
            <a:srgbClr val="FFFFFF"/>
          </a:solidFill>
          <a:ln w="9525">
            <a:solidFill>
              <a:srgbClr val="ECECE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ounded Rectangle 10"/>
          <p:cNvSpPr/>
          <p:nvPr/>
        </p:nvSpPr>
        <p:spPr>
          <a:xfrm>
            <a:off x="4344314" y="1051560"/>
            <a:ext cx="3503066" cy="1604406"/>
          </a:xfrm>
          <a:prstGeom prst="roundRect">
            <a:avLst>
              <a:gd name="adj" fmla="val 6000"/>
            </a:avLst>
          </a:prstGeom>
          <a:solidFill>
            <a:srgbClr val="FFFFFF"/>
          </a:solidFill>
          <a:ln w="9525">
            <a:solidFill>
              <a:srgbClr val="F0F0F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4344314" y="1716603"/>
            <a:ext cx="3503066" cy="274320"/>
          </a:xfrm>
          <a:prstGeom prst="rect">
            <a:avLst/>
          </a:prstGeom>
          <a:noFill/>
        </p:spPr>
        <p:txBody>
          <a:bodyPr wrap="square" lIns="45720" rIns="45720" tIns="18288" bIns="18288" anchor="t">
            <a:spAutoFit/>
          </a:bodyPr>
          <a:lstStyle/>
          <a:p>
            <a:pPr algn="ctr"/>
            <a:r>
              <a:rPr sz="900" b="0">
                <a:solidFill>
                  <a:srgbClr val="6B6B73"/>
                </a:solidFill>
                <a:latin typeface="Hiragino Sans"/>
              </a:rPr>
              <a:t>画像未取得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344314" y="2729118"/>
            <a:ext cx="3503066" cy="27432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r>
              <a:rPr sz="900">
                <a:solidFill>
                  <a:srgbClr val="6B6B73"/>
                </a:solidFill>
                <a:latin typeface="Hiragino Sans"/>
              </a:rPr>
              <a:t>08  </a:t>
            </a:r>
            <a:r>
              <a:rPr sz="1000" b="1">
                <a:solidFill>
                  <a:srgbClr val="111114"/>
                </a:solidFill>
                <a:latin typeface="Hiragino Sans"/>
              </a:rPr>
              <a:t>BODY HOT</a:t>
            </a:r>
            <a:r>
              <a:rPr sz="1000" b="1">
                <a:solidFill>
                  <a:srgbClr val="2563EB"/>
                </a:solidFill>
                <a:latin typeface="Hiragino Sans"/>
              </a:rPr>
              <a:t>  ●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344314" y="3003438"/>
            <a:ext cx="3503066" cy="274320"/>
          </a:xfrm>
          <a:prstGeom prst="rect">
            <a:avLst/>
          </a:prstGeom>
          <a:noFill/>
        </p:spPr>
        <p:txBody>
          <a:bodyPr wrap="square" lIns="45720" rIns="45720" tIns="18288" bIns="18288" anchor="t">
            <a:spAutoFit/>
          </a:bodyPr>
          <a:lstStyle/>
          <a:p>
            <a:pPr algn="l"/>
            <a:r>
              <a:rPr sz="850" b="0">
                <a:solidFill>
                  <a:srgbClr val="6B6B73"/>
                </a:solidFill>
                <a:latin typeface="Hiragino Sans"/>
              </a:rPr>
              <a:t>発熱インナー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8121700" y="960120"/>
            <a:ext cx="3685946" cy="2587752"/>
          </a:xfrm>
          <a:prstGeom prst="roundRect">
            <a:avLst>
              <a:gd name="adj" fmla="val 6000"/>
            </a:avLst>
          </a:prstGeom>
          <a:solidFill>
            <a:srgbClr val="FFFFFF"/>
          </a:solidFill>
          <a:ln w="9525">
            <a:solidFill>
              <a:srgbClr val="ECECE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Rounded Rectangle 15"/>
          <p:cNvSpPr/>
          <p:nvPr/>
        </p:nvSpPr>
        <p:spPr>
          <a:xfrm>
            <a:off x="8213140" y="1051560"/>
            <a:ext cx="3503066" cy="1604406"/>
          </a:xfrm>
          <a:prstGeom prst="roundRect">
            <a:avLst>
              <a:gd name="adj" fmla="val 6000"/>
            </a:avLst>
          </a:prstGeom>
          <a:solidFill>
            <a:srgbClr val="FFFFFF"/>
          </a:solidFill>
          <a:ln w="9525">
            <a:solidFill>
              <a:srgbClr val="F0F0F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8213140" y="1716603"/>
            <a:ext cx="3503066" cy="274320"/>
          </a:xfrm>
          <a:prstGeom prst="rect">
            <a:avLst/>
          </a:prstGeom>
          <a:noFill/>
        </p:spPr>
        <p:txBody>
          <a:bodyPr wrap="square" lIns="45720" rIns="45720" tIns="18288" bIns="18288" anchor="t">
            <a:spAutoFit/>
          </a:bodyPr>
          <a:lstStyle/>
          <a:p>
            <a:pPr algn="ctr"/>
            <a:r>
              <a:rPr sz="900" b="0">
                <a:solidFill>
                  <a:srgbClr val="6B6B73"/>
                </a:solidFill>
                <a:latin typeface="Hiragino Sans"/>
              </a:rPr>
              <a:t>画像未取得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8213140" y="2729118"/>
            <a:ext cx="3503066" cy="27432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r>
              <a:rPr sz="900">
                <a:solidFill>
                  <a:srgbClr val="6B6B73"/>
                </a:solidFill>
                <a:latin typeface="Hiragino Sans"/>
              </a:rPr>
              <a:t>09  </a:t>
            </a:r>
            <a:r>
              <a:rPr sz="1000" b="1">
                <a:solidFill>
                  <a:srgbClr val="111114"/>
                </a:solidFill>
                <a:latin typeface="Hiragino Sans"/>
              </a:rPr>
              <a:t>FIBER HEAT</a:t>
            </a:r>
            <a:r>
              <a:rPr sz="1000" b="1">
                <a:solidFill>
                  <a:srgbClr val="2563EB"/>
                </a:solidFill>
                <a:latin typeface="Hiragino Sans"/>
              </a:rPr>
              <a:t>  ●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8213140" y="3003438"/>
            <a:ext cx="3503066" cy="274320"/>
          </a:xfrm>
          <a:prstGeom prst="rect">
            <a:avLst/>
          </a:prstGeom>
          <a:noFill/>
        </p:spPr>
        <p:txBody>
          <a:bodyPr wrap="square" lIns="45720" rIns="45720" tIns="18288" bIns="18288" anchor="t">
            <a:spAutoFit/>
          </a:bodyPr>
          <a:lstStyle/>
          <a:p>
            <a:pPr algn="l"/>
            <a:r>
              <a:rPr sz="850" b="0">
                <a:solidFill>
                  <a:srgbClr val="6B6B73"/>
                </a:solidFill>
                <a:latin typeface="Hiragino Sans"/>
              </a:rPr>
              <a:t>発熱繊維</a:t>
            </a:r>
          </a:p>
        </p:txBody>
      </p:sp>
      <p:sp>
        <p:nvSpPr>
          <p:cNvPr id="20" name="Rounded Rectangle 19"/>
          <p:cNvSpPr/>
          <p:nvPr/>
        </p:nvSpPr>
        <p:spPr>
          <a:xfrm>
            <a:off x="384048" y="3767328"/>
            <a:ext cx="3685946" cy="2587752"/>
          </a:xfrm>
          <a:prstGeom prst="roundRect">
            <a:avLst>
              <a:gd name="adj" fmla="val 6000"/>
            </a:avLst>
          </a:prstGeom>
          <a:solidFill>
            <a:srgbClr val="FFFFFF"/>
          </a:solidFill>
          <a:ln w="9525">
            <a:solidFill>
              <a:srgbClr val="ECECE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ounded Rectangle 20"/>
          <p:cNvSpPr/>
          <p:nvPr/>
        </p:nvSpPr>
        <p:spPr>
          <a:xfrm>
            <a:off x="475488" y="3858768"/>
            <a:ext cx="3503066" cy="1604406"/>
          </a:xfrm>
          <a:prstGeom prst="roundRect">
            <a:avLst>
              <a:gd name="adj" fmla="val 6000"/>
            </a:avLst>
          </a:prstGeom>
          <a:solidFill>
            <a:srgbClr val="FFFFFF"/>
          </a:solidFill>
          <a:ln w="9525">
            <a:solidFill>
              <a:srgbClr val="F0F0F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22" name="Picture 21" descr="10_COOLMAX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37126" y="3971076"/>
            <a:ext cx="1379789" cy="1379789"/>
          </a:xfrm>
          <a:prstGeom prst="rect">
            <a:avLst/>
          </a:prstGeom>
        </p:spPr>
      </p:pic>
      <p:sp>
        <p:nvSpPr>
          <p:cNvPr id="23" name="TextBox 22"/>
          <p:cNvSpPr txBox="1"/>
          <p:nvPr/>
        </p:nvSpPr>
        <p:spPr>
          <a:xfrm>
            <a:off x="475488" y="5536326"/>
            <a:ext cx="3503066" cy="27432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r>
              <a:rPr sz="900">
                <a:solidFill>
                  <a:srgbClr val="6B6B73"/>
                </a:solidFill>
                <a:latin typeface="Hiragino Sans"/>
              </a:rPr>
              <a:t>10  </a:t>
            </a:r>
            <a:r>
              <a:rPr sz="1000" b="1">
                <a:solidFill>
                  <a:srgbClr val="111114"/>
                </a:solidFill>
                <a:latin typeface="Hiragino Sans"/>
              </a:rPr>
              <a:t>COOLMAX</a:t>
            </a:r>
            <a:r>
              <a:rPr sz="1000" b="1">
                <a:solidFill>
                  <a:srgbClr val="2563EB"/>
                </a:solidFill>
                <a:latin typeface="Hiragino Sans"/>
              </a:rPr>
              <a:t>  ●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475488" y="5810646"/>
            <a:ext cx="3503066" cy="274320"/>
          </a:xfrm>
          <a:prstGeom prst="rect">
            <a:avLst/>
          </a:prstGeom>
          <a:noFill/>
        </p:spPr>
        <p:txBody>
          <a:bodyPr wrap="square" lIns="45720" rIns="45720" tIns="18288" bIns="18288" anchor="t">
            <a:spAutoFit/>
          </a:bodyPr>
          <a:lstStyle/>
          <a:p>
            <a:pPr algn="l"/>
            <a:r>
              <a:rPr sz="850" b="0">
                <a:solidFill>
                  <a:srgbClr val="6B6B73"/>
                </a:solidFill>
                <a:latin typeface="Hiragino Sans"/>
              </a:rPr>
              <a:t>吸汗速乾繊維</a:t>
            </a:r>
          </a:p>
        </p:txBody>
      </p:sp>
      <p:sp>
        <p:nvSpPr>
          <p:cNvPr id="25" name="Rounded Rectangle 24"/>
          <p:cNvSpPr/>
          <p:nvPr/>
        </p:nvSpPr>
        <p:spPr>
          <a:xfrm>
            <a:off x="4252874" y="3767328"/>
            <a:ext cx="3685946" cy="2587752"/>
          </a:xfrm>
          <a:prstGeom prst="roundRect">
            <a:avLst>
              <a:gd name="adj" fmla="val 6000"/>
            </a:avLst>
          </a:prstGeom>
          <a:solidFill>
            <a:srgbClr val="FFFFFF"/>
          </a:solidFill>
          <a:ln w="9525">
            <a:solidFill>
              <a:srgbClr val="ECECE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Rounded Rectangle 25"/>
          <p:cNvSpPr/>
          <p:nvPr/>
        </p:nvSpPr>
        <p:spPr>
          <a:xfrm>
            <a:off x="4344314" y="3858768"/>
            <a:ext cx="3503066" cy="1604406"/>
          </a:xfrm>
          <a:prstGeom prst="roundRect">
            <a:avLst>
              <a:gd name="adj" fmla="val 6000"/>
            </a:avLst>
          </a:prstGeom>
          <a:solidFill>
            <a:srgbClr val="FFFFFF"/>
          </a:solidFill>
          <a:ln w="9525">
            <a:solidFill>
              <a:srgbClr val="F0F0F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27" name="Picture 26" descr="11_Thermolite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05952" y="3971076"/>
            <a:ext cx="1379789" cy="1379789"/>
          </a:xfrm>
          <a:prstGeom prst="rect">
            <a:avLst/>
          </a:prstGeom>
        </p:spPr>
      </p:pic>
      <p:sp>
        <p:nvSpPr>
          <p:cNvPr id="28" name="TextBox 27"/>
          <p:cNvSpPr txBox="1"/>
          <p:nvPr/>
        </p:nvSpPr>
        <p:spPr>
          <a:xfrm>
            <a:off x="4344314" y="5536326"/>
            <a:ext cx="3503066" cy="27432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r>
              <a:rPr sz="900">
                <a:solidFill>
                  <a:srgbClr val="6B6B73"/>
                </a:solidFill>
                <a:latin typeface="Hiragino Sans"/>
              </a:rPr>
              <a:t>11  </a:t>
            </a:r>
            <a:r>
              <a:rPr sz="1000" b="1">
                <a:solidFill>
                  <a:srgbClr val="111114"/>
                </a:solidFill>
                <a:latin typeface="Hiragino Sans"/>
              </a:rPr>
              <a:t>Thermolite</a:t>
            </a:r>
            <a:r>
              <a:rPr sz="1000" b="1">
                <a:solidFill>
                  <a:srgbClr val="2563EB"/>
                </a:solidFill>
                <a:latin typeface="Hiragino Sans"/>
              </a:rPr>
              <a:t>  ●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4344314" y="5810646"/>
            <a:ext cx="3503066" cy="274320"/>
          </a:xfrm>
          <a:prstGeom prst="rect">
            <a:avLst/>
          </a:prstGeom>
          <a:noFill/>
        </p:spPr>
        <p:txBody>
          <a:bodyPr wrap="square" lIns="45720" rIns="45720" tIns="18288" bIns="18288" anchor="t">
            <a:spAutoFit/>
          </a:bodyPr>
          <a:lstStyle/>
          <a:p>
            <a:pPr algn="l"/>
            <a:r>
              <a:rPr sz="850" b="0">
                <a:solidFill>
                  <a:srgbClr val="6B6B73"/>
                </a:solidFill>
                <a:latin typeface="Hiragino Sans"/>
              </a:rPr>
              <a:t>軽量保温繊維</a:t>
            </a:r>
          </a:p>
        </p:txBody>
      </p:sp>
      <p:sp>
        <p:nvSpPr>
          <p:cNvPr id="30" name="Rounded Rectangle 29"/>
          <p:cNvSpPr/>
          <p:nvPr/>
        </p:nvSpPr>
        <p:spPr>
          <a:xfrm>
            <a:off x="8121700" y="3767328"/>
            <a:ext cx="3685946" cy="2587752"/>
          </a:xfrm>
          <a:prstGeom prst="roundRect">
            <a:avLst>
              <a:gd name="adj" fmla="val 6000"/>
            </a:avLst>
          </a:prstGeom>
          <a:solidFill>
            <a:srgbClr val="FFFFFF"/>
          </a:solidFill>
          <a:ln w="9525">
            <a:solidFill>
              <a:srgbClr val="ECECE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Rounded Rectangle 30"/>
          <p:cNvSpPr/>
          <p:nvPr/>
        </p:nvSpPr>
        <p:spPr>
          <a:xfrm>
            <a:off x="8213140" y="3858768"/>
            <a:ext cx="3503066" cy="1604406"/>
          </a:xfrm>
          <a:prstGeom prst="roundRect">
            <a:avLst>
              <a:gd name="adj" fmla="val 6000"/>
            </a:avLst>
          </a:prstGeom>
          <a:solidFill>
            <a:srgbClr val="FFFFFF"/>
          </a:solidFill>
          <a:ln w="9525">
            <a:solidFill>
              <a:srgbClr val="F0F0F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32" name="Picture 31" descr="12_PrimaLoft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274779" y="3971076"/>
            <a:ext cx="1379789" cy="1379789"/>
          </a:xfrm>
          <a:prstGeom prst="rect">
            <a:avLst/>
          </a:prstGeom>
        </p:spPr>
      </p:pic>
      <p:sp>
        <p:nvSpPr>
          <p:cNvPr id="33" name="TextBox 32"/>
          <p:cNvSpPr txBox="1"/>
          <p:nvPr/>
        </p:nvSpPr>
        <p:spPr>
          <a:xfrm>
            <a:off x="8213140" y="5536326"/>
            <a:ext cx="3503066" cy="27432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r>
              <a:rPr sz="900">
                <a:solidFill>
                  <a:srgbClr val="6B6B73"/>
                </a:solidFill>
                <a:latin typeface="Hiragino Sans"/>
              </a:rPr>
              <a:t>12  </a:t>
            </a:r>
            <a:r>
              <a:rPr sz="1000" b="1">
                <a:solidFill>
                  <a:srgbClr val="111114"/>
                </a:solidFill>
                <a:latin typeface="Hiragino Sans"/>
              </a:rPr>
              <a:t>PrimaLoft</a:t>
            </a:r>
            <a:r>
              <a:rPr sz="1000" b="1">
                <a:solidFill>
                  <a:srgbClr val="2563EB"/>
                </a:solidFill>
                <a:latin typeface="Hiragino Sans"/>
              </a:rPr>
              <a:t>  ●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8213140" y="5810646"/>
            <a:ext cx="3503066" cy="274320"/>
          </a:xfrm>
          <a:prstGeom prst="rect">
            <a:avLst/>
          </a:prstGeom>
          <a:noFill/>
        </p:spPr>
        <p:txBody>
          <a:bodyPr wrap="square" lIns="45720" rIns="45720" tIns="18288" bIns="18288" anchor="t">
            <a:spAutoFit/>
          </a:bodyPr>
          <a:lstStyle/>
          <a:p>
            <a:pPr algn="l"/>
            <a:r>
              <a:rPr sz="850" b="0">
                <a:solidFill>
                  <a:srgbClr val="6B6B73"/>
                </a:solidFill>
                <a:latin typeface="Hiragino Sans"/>
              </a:rPr>
              <a:t>化繊中綿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384048" y="2560320"/>
            <a:ext cx="11423599" cy="457200"/>
          </a:xfrm>
          <a:prstGeom prst="rect">
            <a:avLst/>
          </a:prstGeom>
          <a:noFill/>
        </p:spPr>
        <p:txBody>
          <a:bodyPr wrap="square" lIns="45720" rIns="45720" tIns="18288" bIns="18288" anchor="t">
            <a:spAutoFit/>
          </a:bodyPr>
          <a:lstStyle/>
          <a:p>
            <a:pPr algn="l"/>
            <a:r>
              <a:rPr sz="1200" b="1">
                <a:solidFill>
                  <a:srgbClr val="6B6B73"/>
                </a:solidFill>
                <a:latin typeface="Hiragino Sans"/>
              </a:rPr>
              <a:t>02 / 08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84048" y="2926080"/>
            <a:ext cx="11423599" cy="914400"/>
          </a:xfrm>
          <a:prstGeom prst="rect">
            <a:avLst/>
          </a:prstGeom>
          <a:noFill/>
        </p:spPr>
        <p:txBody>
          <a:bodyPr wrap="square" lIns="45720" rIns="45720" tIns="18288" bIns="18288" anchor="t">
            <a:spAutoFit/>
          </a:bodyPr>
          <a:lstStyle/>
          <a:p>
            <a:pPr algn="l"/>
            <a:r>
              <a:rPr sz="3600" b="1">
                <a:solidFill>
                  <a:srgbClr val="111114"/>
                </a:solidFill>
                <a:latin typeface="Hiragino Sans"/>
              </a:rPr>
              <a:t>スポーツ関連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84048" y="4023360"/>
            <a:ext cx="11423599" cy="457200"/>
          </a:xfrm>
          <a:prstGeom prst="rect">
            <a:avLst/>
          </a:prstGeom>
          <a:noFill/>
        </p:spPr>
        <p:txBody>
          <a:bodyPr wrap="square" lIns="45720" rIns="45720" tIns="18288" bIns="18288" anchor="t">
            <a:spAutoFit/>
          </a:bodyPr>
          <a:lstStyle/>
          <a:p>
            <a:pPr algn="l"/>
            <a:r>
              <a:rPr sz="1400" b="0">
                <a:solidFill>
                  <a:srgbClr val="6B6B73"/>
                </a:solidFill>
                <a:latin typeface="Hiragino Sans"/>
              </a:rPr>
              <a:t>10 件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384048" y="411480"/>
            <a:ext cx="6400800" cy="365760"/>
          </a:xfrm>
          <a:prstGeom prst="rect">
            <a:avLst/>
          </a:prstGeom>
          <a:noFill/>
        </p:spPr>
        <p:txBody>
          <a:bodyPr wrap="square" lIns="45720" rIns="45720" tIns="18288" bIns="18288" anchor="t">
            <a:spAutoFit/>
          </a:bodyPr>
          <a:lstStyle/>
          <a:p>
            <a:pPr algn="l"/>
            <a:r>
              <a:rPr sz="1500" b="1">
                <a:solidFill>
                  <a:srgbClr val="111114"/>
                </a:solidFill>
                <a:latin typeface="Hiragino Sans"/>
              </a:rPr>
              <a:t>02  スポーツ関連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84048" y="713232"/>
            <a:ext cx="6400800" cy="274320"/>
          </a:xfrm>
          <a:prstGeom prst="rect">
            <a:avLst/>
          </a:prstGeom>
          <a:noFill/>
        </p:spPr>
        <p:txBody>
          <a:bodyPr wrap="square" lIns="45720" rIns="45720" tIns="18288" bIns="18288" anchor="t">
            <a:spAutoFit/>
          </a:bodyPr>
          <a:lstStyle/>
          <a:p>
            <a:pPr algn="l"/>
            <a:r>
              <a:rPr sz="900" b="0">
                <a:solidFill>
                  <a:srgbClr val="6B6B73"/>
                </a:solidFill>
                <a:latin typeface="Hiragino Sans"/>
              </a:rPr>
              <a:t>1–6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978847" y="411480"/>
            <a:ext cx="1828800" cy="274320"/>
          </a:xfrm>
          <a:prstGeom prst="rect">
            <a:avLst/>
          </a:prstGeom>
          <a:noFill/>
        </p:spPr>
        <p:txBody>
          <a:bodyPr wrap="square" lIns="45720" rIns="45720" tIns="18288" bIns="18288" anchor="t">
            <a:spAutoFit/>
          </a:bodyPr>
          <a:lstStyle/>
          <a:p>
            <a:pPr algn="r"/>
            <a:r>
              <a:rPr sz="900" b="0">
                <a:solidFill>
                  <a:srgbClr val="6B6B73"/>
                </a:solidFill>
                <a:latin typeface="Hiragino Sans"/>
              </a:rPr>
              <a:t>page 1 / 2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384048" y="960120"/>
            <a:ext cx="3685946" cy="2587752"/>
          </a:xfrm>
          <a:prstGeom prst="roundRect">
            <a:avLst>
              <a:gd name="adj" fmla="val 6000"/>
            </a:avLst>
          </a:prstGeom>
          <a:solidFill>
            <a:srgbClr val="FFFFFF"/>
          </a:solidFill>
          <a:ln w="9525">
            <a:solidFill>
              <a:srgbClr val="ECECE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ounded Rectangle 5"/>
          <p:cNvSpPr/>
          <p:nvPr/>
        </p:nvSpPr>
        <p:spPr>
          <a:xfrm>
            <a:off x="475488" y="1051560"/>
            <a:ext cx="3503066" cy="1604406"/>
          </a:xfrm>
          <a:prstGeom prst="roundRect">
            <a:avLst>
              <a:gd name="adj" fmla="val 6000"/>
            </a:avLst>
          </a:prstGeom>
          <a:solidFill>
            <a:srgbClr val="FFFFFF"/>
          </a:solidFill>
          <a:ln w="9525">
            <a:solidFill>
              <a:srgbClr val="F0F0F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7" name="Picture 6" descr="01_Nike_Dri-FIT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37126" y="1163868"/>
            <a:ext cx="1379789" cy="1379789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475488" y="2729118"/>
            <a:ext cx="3503066" cy="27432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r>
              <a:rPr sz="900">
                <a:solidFill>
                  <a:srgbClr val="6B6B73"/>
                </a:solidFill>
                <a:latin typeface="Hiragino Sans"/>
              </a:rPr>
              <a:t>01  </a:t>
            </a:r>
            <a:r>
              <a:rPr sz="1000" b="1">
                <a:solidFill>
                  <a:srgbClr val="111114"/>
                </a:solidFill>
                <a:latin typeface="Hiragino Sans"/>
              </a:rPr>
              <a:t>Nike Dri-FIT</a:t>
            </a:r>
            <a:r>
              <a:rPr sz="1000" b="1">
                <a:solidFill>
                  <a:srgbClr val="2563EB"/>
                </a:solidFill>
                <a:latin typeface="Hiragino Sans"/>
              </a:rPr>
              <a:t>  ●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75488" y="3003438"/>
            <a:ext cx="3503066" cy="274320"/>
          </a:xfrm>
          <a:prstGeom prst="rect">
            <a:avLst/>
          </a:prstGeom>
          <a:noFill/>
        </p:spPr>
        <p:txBody>
          <a:bodyPr wrap="square" lIns="45720" rIns="45720" tIns="18288" bIns="18288" anchor="t">
            <a:spAutoFit/>
          </a:bodyPr>
          <a:lstStyle/>
          <a:p>
            <a:pPr algn="l"/>
            <a:r>
              <a:rPr sz="850" b="0">
                <a:solidFill>
                  <a:srgbClr val="6B6B73"/>
                </a:solidFill>
                <a:latin typeface="Hiragino Sans"/>
              </a:rPr>
              <a:t>汗処理速乾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4252874" y="960120"/>
            <a:ext cx="3685946" cy="2587752"/>
          </a:xfrm>
          <a:prstGeom prst="roundRect">
            <a:avLst>
              <a:gd name="adj" fmla="val 6000"/>
            </a:avLst>
          </a:prstGeom>
          <a:solidFill>
            <a:srgbClr val="FFFFFF"/>
          </a:solidFill>
          <a:ln w="9525">
            <a:solidFill>
              <a:srgbClr val="ECECE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ounded Rectangle 10"/>
          <p:cNvSpPr/>
          <p:nvPr/>
        </p:nvSpPr>
        <p:spPr>
          <a:xfrm>
            <a:off x="4344314" y="1051560"/>
            <a:ext cx="3503066" cy="1604406"/>
          </a:xfrm>
          <a:prstGeom prst="roundRect">
            <a:avLst>
              <a:gd name="adj" fmla="val 6000"/>
            </a:avLst>
          </a:prstGeom>
          <a:solidFill>
            <a:srgbClr val="FFFFFF"/>
          </a:solidFill>
          <a:ln w="9525">
            <a:solidFill>
              <a:srgbClr val="F0F0F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4344314" y="1716603"/>
            <a:ext cx="3503066" cy="274320"/>
          </a:xfrm>
          <a:prstGeom prst="rect">
            <a:avLst/>
          </a:prstGeom>
          <a:noFill/>
        </p:spPr>
        <p:txBody>
          <a:bodyPr wrap="square" lIns="45720" rIns="45720" tIns="18288" bIns="18288" anchor="t">
            <a:spAutoFit/>
          </a:bodyPr>
          <a:lstStyle/>
          <a:p>
            <a:pPr algn="ctr"/>
            <a:r>
              <a:rPr sz="900" b="0">
                <a:solidFill>
                  <a:srgbClr val="6B6B73"/>
                </a:solidFill>
                <a:latin typeface="Hiragino Sans"/>
              </a:rPr>
              <a:t>画像未取得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344314" y="2729118"/>
            <a:ext cx="3503066" cy="27432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r>
              <a:rPr sz="900">
                <a:solidFill>
                  <a:srgbClr val="6B6B73"/>
                </a:solidFill>
                <a:latin typeface="Hiragino Sans"/>
              </a:rPr>
              <a:t>02  </a:t>
            </a:r>
            <a:r>
              <a:rPr sz="1000" b="1">
                <a:solidFill>
                  <a:srgbClr val="111114"/>
                </a:solidFill>
                <a:latin typeface="Hiragino Sans"/>
              </a:rPr>
              <a:t>Nike Therma-FIT</a:t>
            </a:r>
            <a:r>
              <a:rPr sz="1000" b="1">
                <a:solidFill>
                  <a:srgbClr val="2563EB"/>
                </a:solidFill>
                <a:latin typeface="Hiragino Sans"/>
              </a:rPr>
              <a:t>  ●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344314" y="3003438"/>
            <a:ext cx="3503066" cy="274320"/>
          </a:xfrm>
          <a:prstGeom prst="rect">
            <a:avLst/>
          </a:prstGeom>
          <a:noFill/>
        </p:spPr>
        <p:txBody>
          <a:bodyPr wrap="square" lIns="45720" rIns="45720" tIns="18288" bIns="18288" anchor="t">
            <a:spAutoFit/>
          </a:bodyPr>
          <a:lstStyle/>
          <a:p>
            <a:pPr algn="l"/>
            <a:r>
              <a:rPr sz="850" b="0">
                <a:solidFill>
                  <a:srgbClr val="6B6B73"/>
                </a:solidFill>
                <a:latin typeface="Hiragino Sans"/>
              </a:rPr>
              <a:t>保温ウェア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8121700" y="960120"/>
            <a:ext cx="3685946" cy="2587752"/>
          </a:xfrm>
          <a:prstGeom prst="roundRect">
            <a:avLst>
              <a:gd name="adj" fmla="val 6000"/>
            </a:avLst>
          </a:prstGeom>
          <a:solidFill>
            <a:srgbClr val="FFFFFF"/>
          </a:solidFill>
          <a:ln w="9525">
            <a:solidFill>
              <a:srgbClr val="ECECE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Rounded Rectangle 15"/>
          <p:cNvSpPr/>
          <p:nvPr/>
        </p:nvSpPr>
        <p:spPr>
          <a:xfrm>
            <a:off x="8213140" y="1051560"/>
            <a:ext cx="3503066" cy="1604406"/>
          </a:xfrm>
          <a:prstGeom prst="roundRect">
            <a:avLst>
              <a:gd name="adj" fmla="val 6000"/>
            </a:avLst>
          </a:prstGeom>
          <a:solidFill>
            <a:srgbClr val="FFFFFF"/>
          </a:solidFill>
          <a:ln w="9525">
            <a:solidFill>
              <a:srgbClr val="F0F0F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17" name="Picture 16" descr="03_adidas_AEROREADY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274779" y="1163868"/>
            <a:ext cx="1379789" cy="1379789"/>
          </a:xfrm>
          <a:prstGeom prst="rect">
            <a:avLst/>
          </a:prstGeom>
        </p:spPr>
      </p:pic>
      <p:sp>
        <p:nvSpPr>
          <p:cNvPr id="18" name="TextBox 17"/>
          <p:cNvSpPr txBox="1"/>
          <p:nvPr/>
        </p:nvSpPr>
        <p:spPr>
          <a:xfrm>
            <a:off x="8213140" y="2729118"/>
            <a:ext cx="3503066" cy="27432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r>
              <a:rPr sz="900">
                <a:solidFill>
                  <a:srgbClr val="6B6B73"/>
                </a:solidFill>
                <a:latin typeface="Hiragino Sans"/>
              </a:rPr>
              <a:t>03  </a:t>
            </a:r>
            <a:r>
              <a:rPr sz="1000" b="1">
                <a:solidFill>
                  <a:srgbClr val="111114"/>
                </a:solidFill>
                <a:latin typeface="Hiragino Sans"/>
              </a:rPr>
              <a:t>adidas AEROREADY</a:t>
            </a:r>
            <a:r>
              <a:rPr sz="1000" b="1">
                <a:solidFill>
                  <a:srgbClr val="2563EB"/>
                </a:solidFill>
                <a:latin typeface="Hiragino Sans"/>
              </a:rPr>
              <a:t>  ●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8213140" y="3003438"/>
            <a:ext cx="3503066" cy="274320"/>
          </a:xfrm>
          <a:prstGeom prst="rect">
            <a:avLst/>
          </a:prstGeom>
          <a:noFill/>
        </p:spPr>
        <p:txBody>
          <a:bodyPr wrap="square" lIns="45720" rIns="45720" tIns="18288" bIns="18288" anchor="t">
            <a:spAutoFit/>
          </a:bodyPr>
          <a:lstStyle/>
          <a:p>
            <a:pPr algn="l"/>
            <a:r>
              <a:rPr sz="850" b="0">
                <a:solidFill>
                  <a:srgbClr val="6B6B73"/>
                </a:solidFill>
                <a:latin typeface="Hiragino Sans"/>
              </a:rPr>
              <a:t>吸汗ドライ</a:t>
            </a:r>
          </a:p>
        </p:txBody>
      </p:sp>
      <p:sp>
        <p:nvSpPr>
          <p:cNvPr id="20" name="Rounded Rectangle 19"/>
          <p:cNvSpPr/>
          <p:nvPr/>
        </p:nvSpPr>
        <p:spPr>
          <a:xfrm>
            <a:off x="384048" y="3767328"/>
            <a:ext cx="3685946" cy="2587752"/>
          </a:xfrm>
          <a:prstGeom prst="roundRect">
            <a:avLst>
              <a:gd name="adj" fmla="val 6000"/>
            </a:avLst>
          </a:prstGeom>
          <a:solidFill>
            <a:srgbClr val="FFFFFF"/>
          </a:solidFill>
          <a:ln w="9525">
            <a:solidFill>
              <a:srgbClr val="ECECE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ounded Rectangle 20"/>
          <p:cNvSpPr/>
          <p:nvPr/>
        </p:nvSpPr>
        <p:spPr>
          <a:xfrm>
            <a:off x="475488" y="3858768"/>
            <a:ext cx="3503066" cy="1604406"/>
          </a:xfrm>
          <a:prstGeom prst="roundRect">
            <a:avLst>
              <a:gd name="adj" fmla="val 6000"/>
            </a:avLst>
          </a:prstGeom>
          <a:solidFill>
            <a:srgbClr val="FFFFFF"/>
          </a:solidFill>
          <a:ln w="9525">
            <a:solidFill>
              <a:srgbClr val="F0F0F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22" name="Picture 21" descr="04_adidas_CLIMACOOL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37126" y="3971076"/>
            <a:ext cx="1379789" cy="1379789"/>
          </a:xfrm>
          <a:prstGeom prst="rect">
            <a:avLst/>
          </a:prstGeom>
        </p:spPr>
      </p:pic>
      <p:sp>
        <p:nvSpPr>
          <p:cNvPr id="23" name="TextBox 22"/>
          <p:cNvSpPr txBox="1"/>
          <p:nvPr/>
        </p:nvSpPr>
        <p:spPr>
          <a:xfrm>
            <a:off x="475488" y="5536326"/>
            <a:ext cx="3503066" cy="27432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r>
              <a:rPr sz="900">
                <a:solidFill>
                  <a:srgbClr val="6B6B73"/>
                </a:solidFill>
                <a:latin typeface="Hiragino Sans"/>
              </a:rPr>
              <a:t>04  </a:t>
            </a:r>
            <a:r>
              <a:rPr sz="1000" b="1">
                <a:solidFill>
                  <a:srgbClr val="111114"/>
                </a:solidFill>
                <a:latin typeface="Hiragino Sans"/>
              </a:rPr>
              <a:t>adidas CLIMACOOL</a:t>
            </a:r>
            <a:r>
              <a:rPr sz="1000" b="1">
                <a:solidFill>
                  <a:srgbClr val="2563EB"/>
                </a:solidFill>
                <a:latin typeface="Hiragino Sans"/>
              </a:rPr>
              <a:t>  ●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475488" y="5810646"/>
            <a:ext cx="3503066" cy="274320"/>
          </a:xfrm>
          <a:prstGeom prst="rect">
            <a:avLst/>
          </a:prstGeom>
          <a:noFill/>
        </p:spPr>
        <p:txBody>
          <a:bodyPr wrap="square" lIns="45720" rIns="45720" tIns="18288" bIns="18288" anchor="t">
            <a:spAutoFit/>
          </a:bodyPr>
          <a:lstStyle/>
          <a:p>
            <a:pPr algn="l"/>
            <a:r>
              <a:rPr sz="850" b="0">
                <a:solidFill>
                  <a:srgbClr val="6B6B73"/>
                </a:solidFill>
                <a:latin typeface="Hiragino Sans"/>
              </a:rPr>
              <a:t>通気冷却</a:t>
            </a:r>
          </a:p>
        </p:txBody>
      </p:sp>
      <p:sp>
        <p:nvSpPr>
          <p:cNvPr id="25" name="Rounded Rectangle 24"/>
          <p:cNvSpPr/>
          <p:nvPr/>
        </p:nvSpPr>
        <p:spPr>
          <a:xfrm>
            <a:off x="4252874" y="3767328"/>
            <a:ext cx="3685946" cy="2587752"/>
          </a:xfrm>
          <a:prstGeom prst="roundRect">
            <a:avLst>
              <a:gd name="adj" fmla="val 6000"/>
            </a:avLst>
          </a:prstGeom>
          <a:solidFill>
            <a:srgbClr val="FFFFFF"/>
          </a:solidFill>
          <a:ln w="9525">
            <a:solidFill>
              <a:srgbClr val="ECECE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Rounded Rectangle 25"/>
          <p:cNvSpPr/>
          <p:nvPr/>
        </p:nvSpPr>
        <p:spPr>
          <a:xfrm>
            <a:off x="4344314" y="3858768"/>
            <a:ext cx="3503066" cy="1604406"/>
          </a:xfrm>
          <a:prstGeom prst="roundRect">
            <a:avLst>
              <a:gd name="adj" fmla="val 6000"/>
            </a:avLst>
          </a:prstGeom>
          <a:solidFill>
            <a:srgbClr val="FFFFFF"/>
          </a:solidFill>
          <a:ln w="9525">
            <a:solidFill>
              <a:srgbClr val="F0F0F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4344314" y="4523811"/>
            <a:ext cx="3503066" cy="274320"/>
          </a:xfrm>
          <a:prstGeom prst="rect">
            <a:avLst/>
          </a:prstGeom>
          <a:noFill/>
        </p:spPr>
        <p:txBody>
          <a:bodyPr wrap="square" lIns="45720" rIns="45720" tIns="18288" bIns="18288" anchor="t">
            <a:spAutoFit/>
          </a:bodyPr>
          <a:lstStyle/>
          <a:p>
            <a:pPr algn="ctr"/>
            <a:r>
              <a:rPr sz="900" b="0">
                <a:solidFill>
                  <a:srgbClr val="6B6B73"/>
                </a:solidFill>
                <a:latin typeface="Hiragino Sans"/>
              </a:rPr>
              <a:t>画像未取得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4344314" y="5536326"/>
            <a:ext cx="3503066" cy="27432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r>
              <a:rPr sz="900">
                <a:solidFill>
                  <a:srgbClr val="6B6B73"/>
                </a:solidFill>
                <a:latin typeface="Hiragino Sans"/>
              </a:rPr>
              <a:t>05  </a:t>
            </a:r>
            <a:r>
              <a:rPr sz="1000" b="1">
                <a:solidFill>
                  <a:srgbClr val="111114"/>
                </a:solidFill>
                <a:latin typeface="Hiragino Sans"/>
              </a:rPr>
              <a:t>adidas CLIMAHEAT</a:t>
            </a:r>
            <a:r>
              <a:rPr sz="1000" b="1">
                <a:solidFill>
                  <a:srgbClr val="2563EB"/>
                </a:solidFill>
                <a:latin typeface="Hiragino Sans"/>
              </a:rPr>
              <a:t>  ●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4344314" y="5810646"/>
            <a:ext cx="3503066" cy="274320"/>
          </a:xfrm>
          <a:prstGeom prst="rect">
            <a:avLst/>
          </a:prstGeom>
          <a:noFill/>
        </p:spPr>
        <p:txBody>
          <a:bodyPr wrap="square" lIns="45720" rIns="45720" tIns="18288" bIns="18288" anchor="t">
            <a:spAutoFit/>
          </a:bodyPr>
          <a:lstStyle/>
          <a:p>
            <a:pPr algn="l"/>
            <a:r>
              <a:rPr sz="850" b="0">
                <a:solidFill>
                  <a:srgbClr val="6B6B73"/>
                </a:solidFill>
                <a:latin typeface="Hiragino Sans"/>
              </a:rPr>
              <a:t>保温ウェア</a:t>
            </a:r>
          </a:p>
        </p:txBody>
      </p:sp>
      <p:sp>
        <p:nvSpPr>
          <p:cNvPr id="30" name="Rounded Rectangle 29"/>
          <p:cNvSpPr/>
          <p:nvPr/>
        </p:nvSpPr>
        <p:spPr>
          <a:xfrm>
            <a:off x="8121700" y="3767328"/>
            <a:ext cx="3685946" cy="2587752"/>
          </a:xfrm>
          <a:prstGeom prst="roundRect">
            <a:avLst>
              <a:gd name="adj" fmla="val 6000"/>
            </a:avLst>
          </a:prstGeom>
          <a:solidFill>
            <a:srgbClr val="FFFFFF"/>
          </a:solidFill>
          <a:ln w="9525">
            <a:solidFill>
              <a:srgbClr val="ECECE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Rounded Rectangle 30"/>
          <p:cNvSpPr/>
          <p:nvPr/>
        </p:nvSpPr>
        <p:spPr>
          <a:xfrm>
            <a:off x="8213140" y="3858768"/>
            <a:ext cx="3503066" cy="1604406"/>
          </a:xfrm>
          <a:prstGeom prst="roundRect">
            <a:avLst>
              <a:gd name="adj" fmla="val 6000"/>
            </a:avLst>
          </a:prstGeom>
          <a:solidFill>
            <a:srgbClr val="FFFFFF"/>
          </a:solidFill>
          <a:ln w="9525">
            <a:solidFill>
              <a:srgbClr val="F0F0F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32" name="Picture 31" descr="06_UA_HeatGear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722863" y="3971076"/>
            <a:ext cx="2483620" cy="1379789"/>
          </a:xfrm>
          <a:prstGeom prst="rect">
            <a:avLst/>
          </a:prstGeom>
        </p:spPr>
      </p:pic>
      <p:sp>
        <p:nvSpPr>
          <p:cNvPr id="33" name="TextBox 32"/>
          <p:cNvSpPr txBox="1"/>
          <p:nvPr/>
        </p:nvSpPr>
        <p:spPr>
          <a:xfrm>
            <a:off x="8213140" y="5536326"/>
            <a:ext cx="3503066" cy="27432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r>
              <a:rPr sz="900">
                <a:solidFill>
                  <a:srgbClr val="6B6B73"/>
                </a:solidFill>
                <a:latin typeface="Hiragino Sans"/>
              </a:rPr>
              <a:t>06  </a:t>
            </a:r>
            <a:r>
              <a:rPr sz="1000" b="1">
                <a:solidFill>
                  <a:srgbClr val="111114"/>
                </a:solidFill>
                <a:latin typeface="Hiragino Sans"/>
              </a:rPr>
              <a:t>UA HeatGear</a:t>
            </a:r>
            <a:r>
              <a:rPr sz="1000" b="1">
                <a:solidFill>
                  <a:srgbClr val="2563EB"/>
                </a:solidFill>
                <a:latin typeface="Hiragino Sans"/>
              </a:rPr>
              <a:t>  ●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8213140" y="5810646"/>
            <a:ext cx="3503066" cy="274320"/>
          </a:xfrm>
          <a:prstGeom prst="rect">
            <a:avLst/>
          </a:prstGeom>
          <a:noFill/>
        </p:spPr>
        <p:txBody>
          <a:bodyPr wrap="square" lIns="45720" rIns="45720" tIns="18288" bIns="18288" anchor="t">
            <a:spAutoFit/>
          </a:bodyPr>
          <a:lstStyle/>
          <a:p>
            <a:pPr algn="l"/>
            <a:r>
              <a:rPr sz="850" b="0">
                <a:solidFill>
                  <a:srgbClr val="6B6B73"/>
                </a:solidFill>
                <a:latin typeface="Hiragino Sans"/>
              </a:rPr>
              <a:t>暑熱下ドライ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384048" y="411480"/>
            <a:ext cx="6400800" cy="365760"/>
          </a:xfrm>
          <a:prstGeom prst="rect">
            <a:avLst/>
          </a:prstGeom>
          <a:noFill/>
        </p:spPr>
        <p:txBody>
          <a:bodyPr wrap="square" lIns="45720" rIns="45720" tIns="18288" bIns="18288" anchor="t">
            <a:spAutoFit/>
          </a:bodyPr>
          <a:lstStyle/>
          <a:p>
            <a:pPr algn="l"/>
            <a:r>
              <a:rPr sz="1500" b="1">
                <a:solidFill>
                  <a:srgbClr val="111114"/>
                </a:solidFill>
                <a:latin typeface="Hiragino Sans"/>
              </a:rPr>
              <a:t>02  スポーツ関連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84048" y="713232"/>
            <a:ext cx="6400800" cy="274320"/>
          </a:xfrm>
          <a:prstGeom prst="rect">
            <a:avLst/>
          </a:prstGeom>
          <a:noFill/>
        </p:spPr>
        <p:txBody>
          <a:bodyPr wrap="square" lIns="45720" rIns="45720" tIns="18288" bIns="18288" anchor="t">
            <a:spAutoFit/>
          </a:bodyPr>
          <a:lstStyle/>
          <a:p>
            <a:pPr algn="l"/>
            <a:r>
              <a:rPr sz="900" b="0">
                <a:solidFill>
                  <a:srgbClr val="6B6B73"/>
                </a:solidFill>
                <a:latin typeface="Hiragino Sans"/>
              </a:rPr>
              <a:t>7–10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978847" y="411480"/>
            <a:ext cx="1828800" cy="274320"/>
          </a:xfrm>
          <a:prstGeom prst="rect">
            <a:avLst/>
          </a:prstGeom>
          <a:noFill/>
        </p:spPr>
        <p:txBody>
          <a:bodyPr wrap="square" lIns="45720" rIns="45720" tIns="18288" bIns="18288" anchor="t">
            <a:spAutoFit/>
          </a:bodyPr>
          <a:lstStyle/>
          <a:p>
            <a:pPr algn="r"/>
            <a:r>
              <a:rPr sz="900" b="0">
                <a:solidFill>
                  <a:srgbClr val="6B6B73"/>
                </a:solidFill>
                <a:latin typeface="Hiragino Sans"/>
              </a:rPr>
              <a:t>page 2 / 2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384048" y="960120"/>
            <a:ext cx="3685946" cy="2587752"/>
          </a:xfrm>
          <a:prstGeom prst="roundRect">
            <a:avLst>
              <a:gd name="adj" fmla="val 6000"/>
            </a:avLst>
          </a:prstGeom>
          <a:solidFill>
            <a:srgbClr val="FFFFFF"/>
          </a:solidFill>
          <a:ln w="9525">
            <a:solidFill>
              <a:srgbClr val="ECECE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ounded Rectangle 5"/>
          <p:cNvSpPr/>
          <p:nvPr/>
        </p:nvSpPr>
        <p:spPr>
          <a:xfrm>
            <a:off x="475488" y="1051560"/>
            <a:ext cx="3503066" cy="1604406"/>
          </a:xfrm>
          <a:prstGeom prst="roundRect">
            <a:avLst>
              <a:gd name="adj" fmla="val 6000"/>
            </a:avLst>
          </a:prstGeom>
          <a:solidFill>
            <a:srgbClr val="FFFFFF"/>
          </a:solidFill>
          <a:ln w="9525">
            <a:solidFill>
              <a:srgbClr val="F0F0F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7" name="Picture 6" descr="07_UA_ColdGear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5210" y="1163868"/>
            <a:ext cx="2483620" cy="1379789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475488" y="2729118"/>
            <a:ext cx="3503066" cy="27432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r>
              <a:rPr sz="900">
                <a:solidFill>
                  <a:srgbClr val="6B6B73"/>
                </a:solidFill>
                <a:latin typeface="Hiragino Sans"/>
              </a:rPr>
              <a:t>07  </a:t>
            </a:r>
            <a:r>
              <a:rPr sz="1000" b="1">
                <a:solidFill>
                  <a:srgbClr val="111114"/>
                </a:solidFill>
                <a:latin typeface="Hiragino Sans"/>
              </a:rPr>
              <a:t>UA ColdGear</a:t>
            </a:r>
            <a:r>
              <a:rPr sz="1000" b="1">
                <a:solidFill>
                  <a:srgbClr val="2563EB"/>
                </a:solidFill>
                <a:latin typeface="Hiragino Sans"/>
              </a:rPr>
              <a:t>  ●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75488" y="3003438"/>
            <a:ext cx="3503066" cy="274320"/>
          </a:xfrm>
          <a:prstGeom prst="rect">
            <a:avLst/>
          </a:prstGeom>
          <a:noFill/>
        </p:spPr>
        <p:txBody>
          <a:bodyPr wrap="square" lIns="45720" rIns="45720" tIns="18288" bIns="18288" anchor="t">
            <a:spAutoFit/>
          </a:bodyPr>
          <a:lstStyle/>
          <a:p>
            <a:pPr algn="l"/>
            <a:r>
              <a:rPr sz="850" b="0">
                <a:solidFill>
                  <a:srgbClr val="6B6B73"/>
                </a:solidFill>
                <a:latin typeface="Hiragino Sans"/>
              </a:rPr>
              <a:t>寒冷下保温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4252874" y="960120"/>
            <a:ext cx="3685946" cy="2587752"/>
          </a:xfrm>
          <a:prstGeom prst="roundRect">
            <a:avLst>
              <a:gd name="adj" fmla="val 6000"/>
            </a:avLst>
          </a:prstGeom>
          <a:solidFill>
            <a:srgbClr val="FFFFFF"/>
          </a:solidFill>
          <a:ln w="9525">
            <a:solidFill>
              <a:srgbClr val="ECECE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ounded Rectangle 10"/>
          <p:cNvSpPr/>
          <p:nvPr/>
        </p:nvSpPr>
        <p:spPr>
          <a:xfrm>
            <a:off x="4344314" y="1051560"/>
            <a:ext cx="3503066" cy="1604406"/>
          </a:xfrm>
          <a:prstGeom prst="roundRect">
            <a:avLst>
              <a:gd name="adj" fmla="val 6000"/>
            </a:avLst>
          </a:prstGeom>
          <a:solidFill>
            <a:srgbClr val="FFFFFF"/>
          </a:solidFill>
          <a:ln w="9525">
            <a:solidFill>
              <a:srgbClr val="F0F0F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4344314" y="1716603"/>
            <a:ext cx="3503066" cy="274320"/>
          </a:xfrm>
          <a:prstGeom prst="rect">
            <a:avLst/>
          </a:prstGeom>
          <a:noFill/>
        </p:spPr>
        <p:txBody>
          <a:bodyPr wrap="square" lIns="45720" rIns="45720" tIns="18288" bIns="18288" anchor="t">
            <a:spAutoFit/>
          </a:bodyPr>
          <a:lstStyle/>
          <a:p>
            <a:pPr algn="ctr"/>
            <a:r>
              <a:rPr sz="900" b="0">
                <a:solidFill>
                  <a:srgbClr val="6B6B73"/>
                </a:solidFill>
                <a:latin typeface="Hiragino Sans"/>
              </a:rPr>
              <a:t>画像未取得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344314" y="2729118"/>
            <a:ext cx="3503066" cy="27432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r>
              <a:rPr sz="900">
                <a:solidFill>
                  <a:srgbClr val="6B6B73"/>
                </a:solidFill>
                <a:latin typeface="Hiragino Sans"/>
              </a:rPr>
              <a:t>08  </a:t>
            </a:r>
            <a:r>
              <a:rPr sz="1000" b="1">
                <a:solidFill>
                  <a:srgbClr val="111114"/>
                </a:solidFill>
                <a:latin typeface="Hiragino Sans"/>
              </a:rPr>
              <a:t>UA Iso-Chill</a:t>
            </a:r>
            <a:r>
              <a:rPr sz="1000" b="1">
                <a:solidFill>
                  <a:srgbClr val="2563EB"/>
                </a:solidFill>
                <a:latin typeface="Hiragino Sans"/>
              </a:rPr>
              <a:t>  ●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344314" y="3003438"/>
            <a:ext cx="3503066" cy="274320"/>
          </a:xfrm>
          <a:prstGeom prst="rect">
            <a:avLst/>
          </a:prstGeom>
          <a:noFill/>
        </p:spPr>
        <p:txBody>
          <a:bodyPr wrap="square" lIns="45720" rIns="45720" tIns="18288" bIns="18288" anchor="t">
            <a:spAutoFit/>
          </a:bodyPr>
          <a:lstStyle/>
          <a:p>
            <a:pPr algn="l"/>
            <a:r>
              <a:rPr sz="850" b="0">
                <a:solidFill>
                  <a:srgbClr val="6B6B73"/>
                </a:solidFill>
                <a:latin typeface="Hiragino Sans"/>
              </a:rPr>
              <a:t>接触冷感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8121700" y="960120"/>
            <a:ext cx="3685946" cy="2587752"/>
          </a:xfrm>
          <a:prstGeom prst="roundRect">
            <a:avLst>
              <a:gd name="adj" fmla="val 6000"/>
            </a:avLst>
          </a:prstGeom>
          <a:solidFill>
            <a:srgbClr val="FFFFFF"/>
          </a:solidFill>
          <a:ln w="9525">
            <a:solidFill>
              <a:srgbClr val="ECECE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Rounded Rectangle 15"/>
          <p:cNvSpPr/>
          <p:nvPr/>
        </p:nvSpPr>
        <p:spPr>
          <a:xfrm>
            <a:off x="8213140" y="1051560"/>
            <a:ext cx="3503066" cy="1604406"/>
          </a:xfrm>
          <a:prstGeom prst="roundRect">
            <a:avLst>
              <a:gd name="adj" fmla="val 6000"/>
            </a:avLst>
          </a:prstGeom>
          <a:solidFill>
            <a:srgbClr val="FFFFFF"/>
          </a:solidFill>
          <a:ln w="9525">
            <a:solidFill>
              <a:srgbClr val="F0F0F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8213140" y="1716603"/>
            <a:ext cx="3503066" cy="274320"/>
          </a:xfrm>
          <a:prstGeom prst="rect">
            <a:avLst/>
          </a:prstGeom>
          <a:noFill/>
        </p:spPr>
        <p:txBody>
          <a:bodyPr wrap="square" lIns="45720" rIns="45720" tIns="18288" bIns="18288" anchor="t">
            <a:spAutoFit/>
          </a:bodyPr>
          <a:lstStyle/>
          <a:p>
            <a:pPr algn="ctr"/>
            <a:r>
              <a:rPr sz="900" b="0">
                <a:solidFill>
                  <a:srgbClr val="6B6B73"/>
                </a:solidFill>
                <a:latin typeface="Hiragino Sans"/>
              </a:rPr>
              <a:t>画像未取得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8213140" y="2729118"/>
            <a:ext cx="3503066" cy="27432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r>
              <a:rPr sz="900">
                <a:solidFill>
                  <a:srgbClr val="6B6B73"/>
                </a:solidFill>
                <a:latin typeface="Hiragino Sans"/>
              </a:rPr>
              <a:t>09  </a:t>
            </a:r>
            <a:r>
              <a:rPr sz="1000" b="1">
                <a:solidFill>
                  <a:srgbClr val="111114"/>
                </a:solidFill>
                <a:latin typeface="Hiragino Sans"/>
              </a:rPr>
              <a:t>TNF ThermoBall</a:t>
            </a:r>
            <a:r>
              <a:rPr sz="1000" b="1">
                <a:solidFill>
                  <a:srgbClr val="2563EB"/>
                </a:solidFill>
                <a:latin typeface="Hiragino Sans"/>
              </a:rPr>
              <a:t>  ●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8213140" y="3003438"/>
            <a:ext cx="3503066" cy="274320"/>
          </a:xfrm>
          <a:prstGeom prst="rect">
            <a:avLst/>
          </a:prstGeom>
          <a:noFill/>
        </p:spPr>
        <p:txBody>
          <a:bodyPr wrap="square" lIns="45720" rIns="45720" tIns="18288" bIns="18288" anchor="t">
            <a:spAutoFit/>
          </a:bodyPr>
          <a:lstStyle/>
          <a:p>
            <a:pPr algn="l"/>
            <a:r>
              <a:rPr sz="850" b="0">
                <a:solidFill>
                  <a:srgbClr val="6B6B73"/>
                </a:solidFill>
                <a:latin typeface="Hiragino Sans"/>
              </a:rPr>
              <a:t>化繊保温</a:t>
            </a:r>
          </a:p>
        </p:txBody>
      </p:sp>
      <p:sp>
        <p:nvSpPr>
          <p:cNvPr id="20" name="Rounded Rectangle 19"/>
          <p:cNvSpPr/>
          <p:nvPr/>
        </p:nvSpPr>
        <p:spPr>
          <a:xfrm>
            <a:off x="384048" y="3767328"/>
            <a:ext cx="3685946" cy="2587752"/>
          </a:xfrm>
          <a:prstGeom prst="roundRect">
            <a:avLst>
              <a:gd name="adj" fmla="val 6000"/>
            </a:avLst>
          </a:prstGeom>
          <a:solidFill>
            <a:srgbClr val="FFFFFF"/>
          </a:solidFill>
          <a:ln w="9525">
            <a:solidFill>
              <a:srgbClr val="ECECE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ounded Rectangle 20"/>
          <p:cNvSpPr/>
          <p:nvPr/>
        </p:nvSpPr>
        <p:spPr>
          <a:xfrm>
            <a:off x="475488" y="3858768"/>
            <a:ext cx="3503066" cy="1604406"/>
          </a:xfrm>
          <a:prstGeom prst="roundRect">
            <a:avLst>
              <a:gd name="adj" fmla="val 6000"/>
            </a:avLst>
          </a:prstGeom>
          <a:solidFill>
            <a:srgbClr val="FFFFFF"/>
          </a:solidFill>
          <a:ln w="9525">
            <a:solidFill>
              <a:srgbClr val="F0F0F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475488" y="4523811"/>
            <a:ext cx="3503066" cy="274320"/>
          </a:xfrm>
          <a:prstGeom prst="rect">
            <a:avLst/>
          </a:prstGeom>
          <a:noFill/>
        </p:spPr>
        <p:txBody>
          <a:bodyPr wrap="square" lIns="45720" rIns="45720" tIns="18288" bIns="18288" anchor="t">
            <a:spAutoFit/>
          </a:bodyPr>
          <a:lstStyle/>
          <a:p>
            <a:pPr algn="ctr"/>
            <a:r>
              <a:rPr sz="900" b="0">
                <a:solidFill>
                  <a:srgbClr val="6B6B73"/>
                </a:solidFill>
                <a:latin typeface="Hiragino Sans"/>
              </a:rPr>
              <a:t>画像未取得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475488" y="5536326"/>
            <a:ext cx="3503066" cy="27432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r>
              <a:rPr sz="900">
                <a:solidFill>
                  <a:srgbClr val="6B6B73"/>
                </a:solidFill>
                <a:latin typeface="Hiragino Sans"/>
              </a:rPr>
              <a:t>10  </a:t>
            </a:r>
            <a:r>
              <a:rPr sz="1000" b="1">
                <a:solidFill>
                  <a:srgbClr val="111114"/>
                </a:solidFill>
                <a:latin typeface="Hiragino Sans"/>
              </a:rPr>
              <a:t>Patagonia Regulator</a:t>
            </a:r>
            <a:r>
              <a:rPr sz="1000" b="1">
                <a:solidFill>
                  <a:srgbClr val="2563EB"/>
                </a:solidFill>
                <a:latin typeface="Hiragino Sans"/>
              </a:rPr>
              <a:t>  ●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475488" y="5810646"/>
            <a:ext cx="3503066" cy="274320"/>
          </a:xfrm>
          <a:prstGeom prst="rect">
            <a:avLst/>
          </a:prstGeom>
          <a:noFill/>
        </p:spPr>
        <p:txBody>
          <a:bodyPr wrap="square" lIns="45720" rIns="45720" tIns="18288" bIns="18288" anchor="t">
            <a:spAutoFit/>
          </a:bodyPr>
          <a:lstStyle/>
          <a:p>
            <a:pPr algn="l"/>
            <a:r>
              <a:rPr sz="850" b="0">
                <a:solidFill>
                  <a:srgbClr val="6B6B73"/>
                </a:solidFill>
                <a:latin typeface="Hiragino Sans"/>
              </a:rPr>
              <a:t>温度調整中綿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384048" y="2560320"/>
            <a:ext cx="11423599" cy="457200"/>
          </a:xfrm>
          <a:prstGeom prst="rect">
            <a:avLst/>
          </a:prstGeom>
          <a:noFill/>
        </p:spPr>
        <p:txBody>
          <a:bodyPr wrap="square" lIns="45720" rIns="45720" tIns="18288" bIns="18288" anchor="t">
            <a:spAutoFit/>
          </a:bodyPr>
          <a:lstStyle/>
          <a:p>
            <a:pPr algn="l"/>
            <a:r>
              <a:rPr sz="1200" b="1">
                <a:solidFill>
                  <a:srgbClr val="6B6B73"/>
                </a:solidFill>
                <a:latin typeface="Hiragino Sans"/>
              </a:rPr>
              <a:t>03 / 08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84048" y="2926080"/>
            <a:ext cx="11423599" cy="914400"/>
          </a:xfrm>
          <a:prstGeom prst="rect">
            <a:avLst/>
          </a:prstGeom>
          <a:noFill/>
        </p:spPr>
        <p:txBody>
          <a:bodyPr wrap="square" lIns="45720" rIns="45720" tIns="18288" bIns="18288" anchor="t">
            <a:spAutoFit/>
          </a:bodyPr>
          <a:lstStyle/>
          <a:p>
            <a:pPr algn="l"/>
            <a:r>
              <a:rPr sz="3600" b="1">
                <a:solidFill>
                  <a:srgbClr val="111114"/>
                </a:solidFill>
                <a:latin typeface="Hiragino Sans"/>
              </a:rPr>
              <a:t>寝具・インテリア・家具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84048" y="4023360"/>
            <a:ext cx="11423599" cy="457200"/>
          </a:xfrm>
          <a:prstGeom prst="rect">
            <a:avLst/>
          </a:prstGeom>
          <a:noFill/>
        </p:spPr>
        <p:txBody>
          <a:bodyPr wrap="square" lIns="45720" rIns="45720" tIns="18288" bIns="18288" anchor="t">
            <a:spAutoFit/>
          </a:bodyPr>
          <a:lstStyle/>
          <a:p>
            <a:pPr algn="l"/>
            <a:r>
              <a:rPr sz="1400" b="0">
                <a:solidFill>
                  <a:srgbClr val="6B6B73"/>
                </a:solidFill>
                <a:latin typeface="Hiragino Sans"/>
              </a:rPr>
              <a:t>10 件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384048" y="411480"/>
            <a:ext cx="6400800" cy="365760"/>
          </a:xfrm>
          <a:prstGeom prst="rect">
            <a:avLst/>
          </a:prstGeom>
          <a:noFill/>
        </p:spPr>
        <p:txBody>
          <a:bodyPr wrap="square" lIns="45720" rIns="45720" tIns="18288" bIns="18288" anchor="t">
            <a:spAutoFit/>
          </a:bodyPr>
          <a:lstStyle/>
          <a:p>
            <a:pPr algn="l"/>
            <a:r>
              <a:rPr sz="1500" b="1">
                <a:solidFill>
                  <a:srgbClr val="111114"/>
                </a:solidFill>
                <a:latin typeface="Hiragino Sans"/>
              </a:rPr>
              <a:t>03  寝具・インテリア・家具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84048" y="713232"/>
            <a:ext cx="6400800" cy="274320"/>
          </a:xfrm>
          <a:prstGeom prst="rect">
            <a:avLst/>
          </a:prstGeom>
          <a:noFill/>
        </p:spPr>
        <p:txBody>
          <a:bodyPr wrap="square" lIns="45720" rIns="45720" tIns="18288" bIns="18288" anchor="t">
            <a:spAutoFit/>
          </a:bodyPr>
          <a:lstStyle/>
          <a:p>
            <a:pPr algn="l"/>
            <a:r>
              <a:rPr sz="900" b="0">
                <a:solidFill>
                  <a:srgbClr val="6B6B73"/>
                </a:solidFill>
                <a:latin typeface="Hiragino Sans"/>
              </a:rPr>
              <a:t>1–6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978847" y="411480"/>
            <a:ext cx="1828800" cy="274320"/>
          </a:xfrm>
          <a:prstGeom prst="rect">
            <a:avLst/>
          </a:prstGeom>
          <a:noFill/>
        </p:spPr>
        <p:txBody>
          <a:bodyPr wrap="square" lIns="45720" rIns="45720" tIns="18288" bIns="18288" anchor="t">
            <a:spAutoFit/>
          </a:bodyPr>
          <a:lstStyle/>
          <a:p>
            <a:pPr algn="r"/>
            <a:r>
              <a:rPr sz="900" b="0">
                <a:solidFill>
                  <a:srgbClr val="6B6B73"/>
                </a:solidFill>
                <a:latin typeface="Hiragino Sans"/>
              </a:rPr>
              <a:t>page 1 / 2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384048" y="960120"/>
            <a:ext cx="3685946" cy="2587752"/>
          </a:xfrm>
          <a:prstGeom prst="roundRect">
            <a:avLst>
              <a:gd name="adj" fmla="val 6000"/>
            </a:avLst>
          </a:prstGeom>
          <a:solidFill>
            <a:srgbClr val="FFFFFF"/>
          </a:solidFill>
          <a:ln w="9525">
            <a:solidFill>
              <a:srgbClr val="ECECE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ounded Rectangle 5"/>
          <p:cNvSpPr/>
          <p:nvPr/>
        </p:nvSpPr>
        <p:spPr>
          <a:xfrm>
            <a:off x="475488" y="1051560"/>
            <a:ext cx="3503066" cy="1604406"/>
          </a:xfrm>
          <a:prstGeom prst="roundRect">
            <a:avLst>
              <a:gd name="adj" fmla="val 6000"/>
            </a:avLst>
          </a:prstGeom>
          <a:solidFill>
            <a:srgbClr val="FFFFFF"/>
          </a:solidFill>
          <a:ln w="9525">
            <a:solidFill>
              <a:srgbClr val="F0F0F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7" name="Picture 6" descr="01_Serta_iComfort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37126" y="1163868"/>
            <a:ext cx="1379789" cy="1379789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475488" y="2729118"/>
            <a:ext cx="3503066" cy="27432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r>
              <a:rPr sz="900">
                <a:solidFill>
                  <a:srgbClr val="6B6B73"/>
                </a:solidFill>
                <a:latin typeface="Hiragino Sans"/>
              </a:rPr>
              <a:t>01  </a:t>
            </a:r>
            <a:r>
              <a:rPr sz="1000" b="1">
                <a:solidFill>
                  <a:srgbClr val="111114"/>
                </a:solidFill>
                <a:latin typeface="Hiragino Sans"/>
              </a:rPr>
              <a:t>Serta iComfort</a:t>
            </a:r>
            <a:r>
              <a:rPr sz="1000" b="1">
                <a:solidFill>
                  <a:srgbClr val="2563EB"/>
                </a:solidFill>
                <a:latin typeface="Hiragino Sans"/>
              </a:rPr>
              <a:t>  ●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75488" y="3003438"/>
            <a:ext cx="3503066" cy="274320"/>
          </a:xfrm>
          <a:prstGeom prst="rect">
            <a:avLst/>
          </a:prstGeom>
          <a:noFill/>
        </p:spPr>
        <p:txBody>
          <a:bodyPr wrap="square" lIns="45720" rIns="45720" tIns="18288" bIns="18288" anchor="t">
            <a:spAutoFit/>
          </a:bodyPr>
          <a:lstStyle/>
          <a:p>
            <a:pPr algn="l"/>
            <a:r>
              <a:rPr sz="850" b="0">
                <a:solidFill>
                  <a:srgbClr val="6B6B73"/>
                </a:solidFill>
                <a:latin typeface="Hiragino Sans"/>
              </a:rPr>
              <a:t>冷感ジェルフォーム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4252874" y="960120"/>
            <a:ext cx="3685946" cy="2587752"/>
          </a:xfrm>
          <a:prstGeom prst="roundRect">
            <a:avLst>
              <a:gd name="adj" fmla="val 6000"/>
            </a:avLst>
          </a:prstGeom>
          <a:solidFill>
            <a:srgbClr val="FFFFFF"/>
          </a:solidFill>
          <a:ln w="9525">
            <a:solidFill>
              <a:srgbClr val="ECECE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ounded Rectangle 10"/>
          <p:cNvSpPr/>
          <p:nvPr/>
        </p:nvSpPr>
        <p:spPr>
          <a:xfrm>
            <a:off x="4344314" y="1051560"/>
            <a:ext cx="3503066" cy="1604406"/>
          </a:xfrm>
          <a:prstGeom prst="roundRect">
            <a:avLst>
              <a:gd name="adj" fmla="val 6000"/>
            </a:avLst>
          </a:prstGeom>
          <a:solidFill>
            <a:srgbClr val="FFFFFF"/>
          </a:solidFill>
          <a:ln w="9525">
            <a:solidFill>
              <a:srgbClr val="F0F0F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4344314" y="1716603"/>
            <a:ext cx="3503066" cy="274320"/>
          </a:xfrm>
          <a:prstGeom prst="rect">
            <a:avLst/>
          </a:prstGeom>
          <a:noFill/>
        </p:spPr>
        <p:txBody>
          <a:bodyPr wrap="square" lIns="45720" rIns="45720" tIns="18288" bIns="18288" anchor="t">
            <a:spAutoFit/>
          </a:bodyPr>
          <a:lstStyle/>
          <a:p>
            <a:pPr algn="ctr"/>
            <a:r>
              <a:rPr sz="900" b="0">
                <a:solidFill>
                  <a:srgbClr val="6B6B73"/>
                </a:solidFill>
                <a:latin typeface="Hiragino Sans"/>
              </a:rPr>
              <a:t>画像未取得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344314" y="2729118"/>
            <a:ext cx="3503066" cy="27432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r>
              <a:rPr sz="900">
                <a:solidFill>
                  <a:srgbClr val="6B6B73"/>
                </a:solidFill>
                <a:latin typeface="Hiragino Sans"/>
              </a:rPr>
              <a:t>02  </a:t>
            </a:r>
            <a:r>
              <a:rPr sz="1000" b="1">
                <a:solidFill>
                  <a:srgbClr val="111114"/>
                </a:solidFill>
                <a:latin typeface="Hiragino Sans"/>
              </a:rPr>
              <a:t>NITORI Nクール</a:t>
            </a:r>
            <a:r>
              <a:rPr sz="1000" b="1">
                <a:solidFill>
                  <a:srgbClr val="2563EB"/>
                </a:solidFill>
                <a:latin typeface="Hiragino Sans"/>
              </a:rPr>
              <a:t>  ●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344314" y="3003438"/>
            <a:ext cx="3503066" cy="274320"/>
          </a:xfrm>
          <a:prstGeom prst="rect">
            <a:avLst/>
          </a:prstGeom>
          <a:noFill/>
        </p:spPr>
        <p:txBody>
          <a:bodyPr wrap="square" lIns="45720" rIns="45720" tIns="18288" bIns="18288" anchor="t">
            <a:spAutoFit/>
          </a:bodyPr>
          <a:lstStyle/>
          <a:p>
            <a:pPr algn="l"/>
            <a:r>
              <a:rPr sz="850" b="0">
                <a:solidFill>
                  <a:srgbClr val="6B6B73"/>
                </a:solidFill>
                <a:latin typeface="Hiragino Sans"/>
              </a:rPr>
              <a:t>接触冷感寝具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8121700" y="960120"/>
            <a:ext cx="3685946" cy="2587752"/>
          </a:xfrm>
          <a:prstGeom prst="roundRect">
            <a:avLst>
              <a:gd name="adj" fmla="val 6000"/>
            </a:avLst>
          </a:prstGeom>
          <a:solidFill>
            <a:srgbClr val="FFFFFF"/>
          </a:solidFill>
          <a:ln w="9525">
            <a:solidFill>
              <a:srgbClr val="ECECE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Rounded Rectangle 15"/>
          <p:cNvSpPr/>
          <p:nvPr/>
        </p:nvSpPr>
        <p:spPr>
          <a:xfrm>
            <a:off x="8213140" y="1051560"/>
            <a:ext cx="3503066" cy="1604406"/>
          </a:xfrm>
          <a:prstGeom prst="roundRect">
            <a:avLst>
              <a:gd name="adj" fmla="val 6000"/>
            </a:avLst>
          </a:prstGeom>
          <a:solidFill>
            <a:srgbClr val="FFFFFF"/>
          </a:solidFill>
          <a:ln w="9525">
            <a:solidFill>
              <a:srgbClr val="F0F0F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8213140" y="1716603"/>
            <a:ext cx="3503066" cy="274320"/>
          </a:xfrm>
          <a:prstGeom prst="rect">
            <a:avLst/>
          </a:prstGeom>
          <a:noFill/>
        </p:spPr>
        <p:txBody>
          <a:bodyPr wrap="square" lIns="45720" rIns="45720" tIns="18288" bIns="18288" anchor="t">
            <a:spAutoFit/>
          </a:bodyPr>
          <a:lstStyle/>
          <a:p>
            <a:pPr algn="ctr"/>
            <a:r>
              <a:rPr sz="900" b="0">
                <a:solidFill>
                  <a:srgbClr val="6B6B73"/>
                </a:solidFill>
                <a:latin typeface="Hiragino Sans"/>
              </a:rPr>
              <a:t>画像未取得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8213140" y="2729118"/>
            <a:ext cx="3503066" cy="27432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r>
              <a:rPr sz="900">
                <a:solidFill>
                  <a:srgbClr val="6B6B73"/>
                </a:solidFill>
                <a:latin typeface="Hiragino Sans"/>
              </a:rPr>
              <a:t>03  </a:t>
            </a:r>
            <a:r>
              <a:rPr sz="1000" b="1">
                <a:solidFill>
                  <a:srgbClr val="111114"/>
                </a:solidFill>
                <a:latin typeface="Hiragino Sans"/>
              </a:rPr>
              <a:t>NITORI Nウォーム</a:t>
            </a:r>
            <a:r>
              <a:rPr sz="1000" b="1">
                <a:solidFill>
                  <a:srgbClr val="2563EB"/>
                </a:solidFill>
                <a:latin typeface="Hiragino Sans"/>
              </a:rPr>
              <a:t>  ●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8213140" y="3003438"/>
            <a:ext cx="3503066" cy="274320"/>
          </a:xfrm>
          <a:prstGeom prst="rect">
            <a:avLst/>
          </a:prstGeom>
          <a:noFill/>
        </p:spPr>
        <p:txBody>
          <a:bodyPr wrap="square" lIns="45720" rIns="45720" tIns="18288" bIns="18288" anchor="t">
            <a:spAutoFit/>
          </a:bodyPr>
          <a:lstStyle/>
          <a:p>
            <a:pPr algn="l"/>
            <a:r>
              <a:rPr sz="850" b="0">
                <a:solidFill>
                  <a:srgbClr val="6B6B73"/>
                </a:solidFill>
                <a:latin typeface="Hiragino Sans"/>
              </a:rPr>
              <a:t>吸湿発熱寝具</a:t>
            </a:r>
          </a:p>
        </p:txBody>
      </p:sp>
      <p:sp>
        <p:nvSpPr>
          <p:cNvPr id="20" name="Rounded Rectangle 19"/>
          <p:cNvSpPr/>
          <p:nvPr/>
        </p:nvSpPr>
        <p:spPr>
          <a:xfrm>
            <a:off x="384048" y="3767328"/>
            <a:ext cx="3685946" cy="2587752"/>
          </a:xfrm>
          <a:prstGeom prst="roundRect">
            <a:avLst>
              <a:gd name="adj" fmla="val 6000"/>
            </a:avLst>
          </a:prstGeom>
          <a:solidFill>
            <a:srgbClr val="FFFFFF"/>
          </a:solidFill>
          <a:ln w="9525">
            <a:solidFill>
              <a:srgbClr val="ECECE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ounded Rectangle 20"/>
          <p:cNvSpPr/>
          <p:nvPr/>
        </p:nvSpPr>
        <p:spPr>
          <a:xfrm>
            <a:off x="475488" y="3858768"/>
            <a:ext cx="3503066" cy="1604406"/>
          </a:xfrm>
          <a:prstGeom prst="roundRect">
            <a:avLst>
              <a:gd name="adj" fmla="val 6000"/>
            </a:avLst>
          </a:prstGeom>
          <a:solidFill>
            <a:srgbClr val="FFFFFF"/>
          </a:solidFill>
          <a:ln w="9525">
            <a:solidFill>
              <a:srgbClr val="F0F0F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22" name="Picture 21" descr="04_Sealy_CoolSense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17285" y="3971076"/>
            <a:ext cx="1619471" cy="1379789"/>
          </a:xfrm>
          <a:prstGeom prst="rect">
            <a:avLst/>
          </a:prstGeom>
        </p:spPr>
      </p:pic>
      <p:sp>
        <p:nvSpPr>
          <p:cNvPr id="23" name="TextBox 22"/>
          <p:cNvSpPr txBox="1"/>
          <p:nvPr/>
        </p:nvSpPr>
        <p:spPr>
          <a:xfrm>
            <a:off x="475488" y="5536326"/>
            <a:ext cx="3503066" cy="27432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r>
              <a:rPr sz="900">
                <a:solidFill>
                  <a:srgbClr val="6B6B73"/>
                </a:solidFill>
                <a:latin typeface="Hiragino Sans"/>
              </a:rPr>
              <a:t>04  </a:t>
            </a:r>
            <a:r>
              <a:rPr sz="1000" b="1">
                <a:solidFill>
                  <a:srgbClr val="111114"/>
                </a:solidFill>
                <a:latin typeface="Hiragino Sans"/>
              </a:rPr>
              <a:t>Sealy CoolSense</a:t>
            </a:r>
            <a:r>
              <a:rPr sz="1000" b="1">
                <a:solidFill>
                  <a:srgbClr val="2563EB"/>
                </a:solidFill>
                <a:latin typeface="Hiragino Sans"/>
              </a:rPr>
              <a:t>  ●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475488" y="5810646"/>
            <a:ext cx="3503066" cy="274320"/>
          </a:xfrm>
          <a:prstGeom prst="rect">
            <a:avLst/>
          </a:prstGeom>
          <a:noFill/>
        </p:spPr>
        <p:txBody>
          <a:bodyPr wrap="square" lIns="45720" rIns="45720" tIns="18288" bIns="18288" anchor="t">
            <a:spAutoFit/>
          </a:bodyPr>
          <a:lstStyle/>
          <a:p>
            <a:pPr algn="l"/>
            <a:r>
              <a:rPr sz="850" b="0">
                <a:solidFill>
                  <a:srgbClr val="6B6B73"/>
                </a:solidFill>
                <a:latin typeface="Hiragino Sans"/>
              </a:rPr>
              <a:t>冷感マットレス</a:t>
            </a:r>
          </a:p>
        </p:txBody>
      </p:sp>
      <p:sp>
        <p:nvSpPr>
          <p:cNvPr id="25" name="Rounded Rectangle 24"/>
          <p:cNvSpPr/>
          <p:nvPr/>
        </p:nvSpPr>
        <p:spPr>
          <a:xfrm>
            <a:off x="4252874" y="3767328"/>
            <a:ext cx="3685946" cy="2587752"/>
          </a:xfrm>
          <a:prstGeom prst="roundRect">
            <a:avLst>
              <a:gd name="adj" fmla="val 6000"/>
            </a:avLst>
          </a:prstGeom>
          <a:solidFill>
            <a:srgbClr val="FFFFFF"/>
          </a:solidFill>
          <a:ln w="9525">
            <a:solidFill>
              <a:srgbClr val="ECECE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Rounded Rectangle 25"/>
          <p:cNvSpPr/>
          <p:nvPr/>
        </p:nvSpPr>
        <p:spPr>
          <a:xfrm>
            <a:off x="4344314" y="3858768"/>
            <a:ext cx="3503066" cy="1604406"/>
          </a:xfrm>
          <a:prstGeom prst="roundRect">
            <a:avLst>
              <a:gd name="adj" fmla="val 6000"/>
            </a:avLst>
          </a:prstGeom>
          <a:solidFill>
            <a:srgbClr val="FFFFFF"/>
          </a:solidFill>
          <a:ln w="9525">
            <a:solidFill>
              <a:srgbClr val="F0F0F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4344314" y="4523811"/>
            <a:ext cx="3503066" cy="274320"/>
          </a:xfrm>
          <a:prstGeom prst="rect">
            <a:avLst/>
          </a:prstGeom>
          <a:noFill/>
        </p:spPr>
        <p:txBody>
          <a:bodyPr wrap="square" lIns="45720" rIns="45720" tIns="18288" bIns="18288" anchor="t">
            <a:spAutoFit/>
          </a:bodyPr>
          <a:lstStyle/>
          <a:p>
            <a:pPr algn="ctr"/>
            <a:r>
              <a:rPr sz="900" b="0">
                <a:solidFill>
                  <a:srgbClr val="6B6B73"/>
                </a:solidFill>
                <a:latin typeface="Hiragino Sans"/>
              </a:rPr>
              <a:t>画像未取得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4344314" y="5536326"/>
            <a:ext cx="3503066" cy="27432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r>
              <a:rPr sz="900">
                <a:solidFill>
                  <a:srgbClr val="6B6B73"/>
                </a:solidFill>
                <a:latin typeface="Hiragino Sans"/>
              </a:rPr>
              <a:t>05  </a:t>
            </a:r>
            <a:r>
              <a:rPr sz="1000" b="1">
                <a:solidFill>
                  <a:srgbClr val="111114"/>
                </a:solidFill>
                <a:latin typeface="Hiragino Sans"/>
              </a:rPr>
              <a:t>Buffy Cloud</a:t>
            </a:r>
            <a:r>
              <a:rPr sz="1000" b="1">
                <a:solidFill>
                  <a:srgbClr val="2563EB"/>
                </a:solidFill>
                <a:latin typeface="Hiragino Sans"/>
              </a:rPr>
              <a:t>  ●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4344314" y="5810646"/>
            <a:ext cx="3503066" cy="274320"/>
          </a:xfrm>
          <a:prstGeom prst="rect">
            <a:avLst/>
          </a:prstGeom>
          <a:noFill/>
        </p:spPr>
        <p:txBody>
          <a:bodyPr wrap="square" lIns="45720" rIns="45720" tIns="18288" bIns="18288" anchor="t">
            <a:spAutoFit/>
          </a:bodyPr>
          <a:lstStyle/>
          <a:p>
            <a:pPr algn="l"/>
            <a:r>
              <a:rPr sz="850" b="0">
                <a:solidFill>
                  <a:srgbClr val="6B6B73"/>
                </a:solidFill>
                <a:latin typeface="Hiragino Sans"/>
              </a:rPr>
              <a:t>リサイクル布団</a:t>
            </a:r>
          </a:p>
        </p:txBody>
      </p:sp>
      <p:sp>
        <p:nvSpPr>
          <p:cNvPr id="30" name="Rounded Rectangle 29"/>
          <p:cNvSpPr/>
          <p:nvPr/>
        </p:nvSpPr>
        <p:spPr>
          <a:xfrm>
            <a:off x="8121700" y="3767328"/>
            <a:ext cx="3685946" cy="2587752"/>
          </a:xfrm>
          <a:prstGeom prst="roundRect">
            <a:avLst>
              <a:gd name="adj" fmla="val 6000"/>
            </a:avLst>
          </a:prstGeom>
          <a:solidFill>
            <a:srgbClr val="FFFFFF"/>
          </a:solidFill>
          <a:ln w="9525">
            <a:solidFill>
              <a:srgbClr val="ECECE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Rounded Rectangle 30"/>
          <p:cNvSpPr/>
          <p:nvPr/>
        </p:nvSpPr>
        <p:spPr>
          <a:xfrm>
            <a:off x="8213140" y="3858768"/>
            <a:ext cx="3503066" cy="1604406"/>
          </a:xfrm>
          <a:prstGeom prst="roundRect">
            <a:avLst>
              <a:gd name="adj" fmla="val 6000"/>
            </a:avLst>
          </a:prstGeom>
          <a:solidFill>
            <a:srgbClr val="FFFFFF"/>
          </a:solidFill>
          <a:ln w="9525">
            <a:solidFill>
              <a:srgbClr val="F0F0F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32" name="Picture 31" descr="06_MUJI_麻ラグ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906553" y="3971076"/>
            <a:ext cx="2116241" cy="1379789"/>
          </a:xfrm>
          <a:prstGeom prst="rect">
            <a:avLst/>
          </a:prstGeom>
        </p:spPr>
      </p:pic>
      <p:sp>
        <p:nvSpPr>
          <p:cNvPr id="33" name="TextBox 32"/>
          <p:cNvSpPr txBox="1"/>
          <p:nvPr/>
        </p:nvSpPr>
        <p:spPr>
          <a:xfrm>
            <a:off x="8213140" y="5536326"/>
            <a:ext cx="3503066" cy="27432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r>
              <a:rPr sz="900">
                <a:solidFill>
                  <a:srgbClr val="6B6B73"/>
                </a:solidFill>
                <a:latin typeface="Hiragino Sans"/>
              </a:rPr>
              <a:t>06  </a:t>
            </a:r>
            <a:r>
              <a:rPr sz="1000" b="1">
                <a:solidFill>
                  <a:srgbClr val="111114"/>
                </a:solidFill>
                <a:latin typeface="Hiragino Sans"/>
              </a:rPr>
              <a:t>MUJI 麻ラグ</a:t>
            </a:r>
            <a:r>
              <a:rPr sz="1000" b="1">
                <a:solidFill>
                  <a:srgbClr val="2563EB"/>
                </a:solidFill>
                <a:latin typeface="Hiragino Sans"/>
              </a:rPr>
              <a:t>  ●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8213140" y="5810646"/>
            <a:ext cx="3503066" cy="274320"/>
          </a:xfrm>
          <a:prstGeom prst="rect">
            <a:avLst/>
          </a:prstGeom>
          <a:noFill/>
        </p:spPr>
        <p:txBody>
          <a:bodyPr wrap="square" lIns="45720" rIns="45720" tIns="18288" bIns="18288" anchor="t">
            <a:spAutoFit/>
          </a:bodyPr>
          <a:lstStyle/>
          <a:p>
            <a:pPr algn="l"/>
            <a:r>
              <a:rPr sz="850" b="0">
                <a:solidFill>
                  <a:srgbClr val="6B6B73"/>
                </a:solidFill>
                <a:latin typeface="Hiragino Sans"/>
              </a:rPr>
              <a:t>通気ラグ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